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iC7D4UXmagV+XNHfNCUkqDpBor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8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jpg"/><Relationship Id="rId4" Type="http://schemas.openxmlformats.org/officeDocument/2006/relationships/image" Target="../media/image18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Smetanka lékařská - pampeliška</a:t>
            </a:r>
            <a:endParaRPr/>
          </a:p>
        </p:txBody>
      </p:sp>
      <p:pic>
        <p:nvPicPr>
          <p:cNvPr id="85" name="Google Shape;85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503" y="1690688"/>
            <a:ext cx="3817221" cy="381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064477" y="1396473"/>
            <a:ext cx="4776020" cy="238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6103" y="3959844"/>
            <a:ext cx="4936748" cy="278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Sedmikráska chudobka</a:t>
            </a:r>
            <a:endParaRPr/>
          </a:p>
        </p:txBody>
      </p:sp>
      <p:pic>
        <p:nvPicPr>
          <p:cNvPr id="162" name="Google Shape;162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7259" y="1283584"/>
            <a:ext cx="4797300" cy="269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06928" y="196430"/>
            <a:ext cx="4377813" cy="289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0933" y="3096087"/>
            <a:ext cx="7573808" cy="360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Kopřiva dvoudomá</a:t>
            </a:r>
            <a:endParaRPr/>
          </a:p>
        </p:txBody>
      </p:sp>
      <p:pic>
        <p:nvPicPr>
          <p:cNvPr id="170" name="Google Shape;17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599" y="53617"/>
            <a:ext cx="6046401" cy="313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31811" y="2516976"/>
            <a:ext cx="5960189" cy="395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3307401"/>
            <a:ext cx="3889275" cy="3403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Jetel luční  </a:t>
            </a:r>
            <a:endParaRPr/>
          </a:p>
        </p:txBody>
      </p:sp>
      <p:pic>
        <p:nvPicPr>
          <p:cNvPr id="178" name="Google Shape;178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7836" y="3506843"/>
            <a:ext cx="4820265" cy="32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67169" y="234905"/>
            <a:ext cx="5181600" cy="29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1" y="1820907"/>
            <a:ext cx="5692360" cy="454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Zvonek rozkladitý</a:t>
            </a:r>
            <a:endParaRPr/>
          </a:p>
        </p:txBody>
      </p:sp>
      <p:pic>
        <p:nvPicPr>
          <p:cNvPr id="186" name="Google Shape;18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7760" y="1999201"/>
            <a:ext cx="6124437" cy="459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079511" y="659594"/>
            <a:ext cx="4274289" cy="569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Jahodník obecný</a:t>
            </a:r>
            <a:endParaRPr/>
          </a:p>
        </p:txBody>
      </p:sp>
      <p:pic>
        <p:nvPicPr>
          <p:cNvPr id="193" name="Google Shape;193;p14" descr="Jahoda, jahodník jako bylinka - účinky na zdraví, co léčí, použití,  užívání, využití - Bylinky pro všechn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886" y="1690688"/>
            <a:ext cx="5181600" cy="386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 descr="Obrázek - Fragaria vesca (jahodník obecný) | BioLib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365125"/>
            <a:ext cx="5181600" cy="368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 descr="jahodník obecný :: LÉČIVÁ PŘÍROD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7432" y="4244124"/>
            <a:ext cx="2913216" cy="261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Bříza bradavičnatá</a:t>
            </a:r>
            <a:endParaRPr/>
          </a:p>
        </p:txBody>
      </p:sp>
      <p:pic>
        <p:nvPicPr>
          <p:cNvPr id="201" name="Google Shape;20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2804" y="1235690"/>
            <a:ext cx="380583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840662" y="365125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2684" y="3111910"/>
            <a:ext cx="4739148" cy="3554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Šeřík obecný</a:t>
            </a:r>
            <a:endParaRPr/>
          </a:p>
        </p:txBody>
      </p:sp>
      <p:pic>
        <p:nvPicPr>
          <p:cNvPr id="209" name="Google Shape;209;p16" descr="Jak pěstovat šeřík - ČESKÉSTAVBY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4950" y="3794637"/>
            <a:ext cx="3848265" cy="255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 descr="Šeříkový rituál + 3 tipy na kouzlení se šeříkem - Tuhý Kořínek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65125"/>
            <a:ext cx="4806513" cy="320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6" descr="šeřík semena - prodej semen šeříku - kvalitní seme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1690688"/>
            <a:ext cx="4551011" cy="455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Dub letní</a:t>
            </a:r>
            <a:endParaRPr/>
          </a:p>
        </p:txBody>
      </p:sp>
      <p:pic>
        <p:nvPicPr>
          <p:cNvPr id="217" name="Google Shape;217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55228" y="88491"/>
            <a:ext cx="4595641" cy="340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284343" y="3805907"/>
            <a:ext cx="4069457" cy="305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5223" y="1859120"/>
            <a:ext cx="3053320" cy="38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713" y="1027906"/>
            <a:ext cx="3179610" cy="452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Jírovec maďal</a:t>
            </a:r>
            <a:endParaRPr/>
          </a:p>
        </p:txBody>
      </p:sp>
      <p:pic>
        <p:nvPicPr>
          <p:cNvPr id="226" name="Google Shape;226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705" y="2386695"/>
            <a:ext cx="6029295" cy="401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70427" y="351698"/>
            <a:ext cx="5788838" cy="4043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Violka vonná</a:t>
            </a:r>
            <a:endParaRPr/>
          </a:p>
        </p:txBody>
      </p:sp>
      <p:pic>
        <p:nvPicPr>
          <p:cNvPr id="233" name="Google Shape;233;p19" descr="Fialky jsou přírodní lék proti kašli a stresu i skvělá pochoutka | Prima  Li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6017" y="1641408"/>
            <a:ext cx="4844552" cy="48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 descr="Violka vonná (Viola odorata) | Kytky k jídlu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849981" y="1912191"/>
            <a:ext cx="5737315" cy="430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Kopretina bílá</a:t>
            </a:r>
            <a:endParaRPr/>
          </a:p>
        </p:txBody>
      </p:sp>
      <p:pic>
        <p:nvPicPr>
          <p:cNvPr id="93" name="Google Shape;93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55225" y="233363"/>
            <a:ext cx="51816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31742" y="3419398"/>
            <a:ext cx="4685070" cy="326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360" y="1545815"/>
            <a:ext cx="3695700" cy="494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Konvalinka vonná</a:t>
            </a:r>
            <a:endParaRPr/>
          </a:p>
        </p:txBody>
      </p:sp>
      <p:pic>
        <p:nvPicPr>
          <p:cNvPr id="240" name="Google Shape;240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3013" y="2445055"/>
            <a:ext cx="5181600" cy="386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653548" y="0"/>
            <a:ext cx="3699374" cy="244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 descr="Konvalinka vonná – Wikiped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8413" y="2545170"/>
            <a:ext cx="3148064" cy="4194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Čekanka obecná</a:t>
            </a:r>
            <a:endParaRPr/>
          </a:p>
        </p:txBody>
      </p:sp>
      <p:pic>
        <p:nvPicPr>
          <p:cNvPr id="248" name="Google Shape;248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2890" y="2027776"/>
            <a:ext cx="5755374" cy="407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34456"/>
            <a:ext cx="4855445" cy="31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8539" y="3477589"/>
            <a:ext cx="4577442" cy="30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Sasanka hajní</a:t>
            </a:r>
            <a:endParaRPr/>
          </a:p>
        </p:txBody>
      </p:sp>
      <p:pic>
        <p:nvPicPr>
          <p:cNvPr id="256" name="Google Shape;25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30802" y="6191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567" y="2378894"/>
            <a:ext cx="380583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2297" y="560438"/>
            <a:ext cx="4535129" cy="604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Chrpa polní</a:t>
            </a:r>
            <a:endParaRPr/>
          </a:p>
        </p:txBody>
      </p:sp>
      <p:pic>
        <p:nvPicPr>
          <p:cNvPr id="264" name="Google Shape;264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528" y="2300748"/>
            <a:ext cx="5414149" cy="36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 descr="Semena chrpy – Chrpa modrá – Centaurea cyanu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944942" y="1952369"/>
            <a:ext cx="4247058" cy="48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 descr="Chrpa polní (modrá) | Tém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3579" y="604088"/>
            <a:ext cx="2067460" cy="377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Hluchavka bílá</a:t>
            </a:r>
            <a:endParaRPr/>
          </a:p>
        </p:txBody>
      </p:sp>
      <p:pic>
        <p:nvPicPr>
          <p:cNvPr id="272" name="Google Shape;27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091783"/>
            <a:ext cx="6249765" cy="351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32755" y="807808"/>
            <a:ext cx="5597013" cy="3721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Borovice lesní</a:t>
            </a:r>
            <a:endParaRPr/>
          </a:p>
        </p:txBody>
      </p:sp>
      <p:pic>
        <p:nvPicPr>
          <p:cNvPr id="279" name="Google Shape;27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40400" y="126811"/>
            <a:ext cx="4652411" cy="348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1929002"/>
            <a:ext cx="3556819" cy="474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1501" y="3854433"/>
            <a:ext cx="4976763" cy="279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Modřín opadavý</a:t>
            </a:r>
            <a:endParaRPr/>
          </a:p>
        </p:txBody>
      </p:sp>
      <p:pic>
        <p:nvPicPr>
          <p:cNvPr id="287" name="Google Shape;287;p26" descr="Modřín opadavý -vynikající léčivý strom a arabinogalaktan - Čarovná lékárna  kolem ná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61980" y="120829"/>
            <a:ext cx="51816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 descr="Modřín opadavý (evropský) - Tipy do lesa - Vojenské lesy a statky děte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1100" y="1826495"/>
            <a:ext cx="3361468" cy="47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 descr="Modřín opadavý - Larix decidua - PŘÍRODA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9378" y="3840393"/>
            <a:ext cx="3926416" cy="2959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Oves setý</a:t>
            </a:r>
            <a:endParaRPr/>
          </a:p>
        </p:txBody>
      </p:sp>
      <p:pic>
        <p:nvPicPr>
          <p:cNvPr id="295" name="Google Shape;295;p27" descr="Oves setý | Pěstování, použití, popis, rady a informa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497612" y="3783582"/>
            <a:ext cx="4368202" cy="290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 descr="Oves setý – Wikiped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653" y="1513431"/>
            <a:ext cx="3042805" cy="50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 descr="Oves setý ❤️? - prodej, cena, wikipedia + účinky na stres - StressFix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1104" y="161878"/>
            <a:ext cx="6614925" cy="330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 descr="Oves setý :: Katčiny bylin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8993" y="3612563"/>
            <a:ext cx="2287690" cy="324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Penízek rolní</a:t>
            </a:r>
            <a:endParaRPr/>
          </a:p>
        </p:txBody>
      </p:sp>
      <p:pic>
        <p:nvPicPr>
          <p:cNvPr id="304" name="Google Shape;304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9171" y="2172572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782033" y="196288"/>
            <a:ext cx="326248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2217" y="2172572"/>
            <a:ext cx="4719486" cy="3539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Jetel plazivý</a:t>
            </a:r>
            <a:endParaRPr/>
          </a:p>
        </p:txBody>
      </p:sp>
      <p:pic>
        <p:nvPicPr>
          <p:cNvPr id="312" name="Google Shape;312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6755" y="2333087"/>
            <a:ext cx="6079446" cy="405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129206" y="551210"/>
            <a:ext cx="4224594" cy="5625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Řepka olejka</a:t>
            </a:r>
            <a:endParaRPr/>
          </a:p>
        </p:txBody>
      </p:sp>
      <p:pic>
        <p:nvPicPr>
          <p:cNvPr id="101" name="Google Shape;101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732" y="527696"/>
            <a:ext cx="3593372" cy="479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05431" y="3896671"/>
            <a:ext cx="4381137" cy="246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895" y="727356"/>
            <a:ext cx="3489378" cy="523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Javor mléč</a:t>
            </a:r>
            <a:endParaRPr/>
          </a:p>
        </p:txBody>
      </p:sp>
      <p:pic>
        <p:nvPicPr>
          <p:cNvPr id="319" name="Google Shape;31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773" y="2782068"/>
            <a:ext cx="5181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 descr="Javor mléč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39212" y="139649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 descr="Herbář Wendys - Acer platanoides - javor mléč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7051" y="3460724"/>
            <a:ext cx="4456677" cy="334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Smolnička obecná</a:t>
            </a:r>
            <a:endParaRPr/>
          </a:p>
        </p:txBody>
      </p:sp>
      <p:pic>
        <p:nvPicPr>
          <p:cNvPr id="327" name="Google Shape;327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5626" y="188146"/>
            <a:ext cx="4428605" cy="332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816645" y="1540833"/>
            <a:ext cx="3389671" cy="508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005" y="3675344"/>
            <a:ext cx="5665840" cy="294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Kohoutek luční</a:t>
            </a:r>
            <a:endParaRPr/>
          </a:p>
        </p:txBody>
      </p:sp>
      <p:pic>
        <p:nvPicPr>
          <p:cNvPr id="335" name="Google Shape;335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6252" y="2988029"/>
            <a:ext cx="5181600" cy="345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07132" y="365125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9184" y="3111910"/>
            <a:ext cx="2383983" cy="343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Lípa srdčitá</a:t>
            </a:r>
            <a:endParaRPr/>
          </a:p>
        </p:txBody>
      </p:sp>
      <p:pic>
        <p:nvPicPr>
          <p:cNvPr id="343" name="Google Shape;343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0944" y="63475"/>
            <a:ext cx="3429000" cy="42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54247" y="1398231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5444" y="4085561"/>
            <a:ext cx="474345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Vrba jíva</a:t>
            </a:r>
            <a:endParaRPr/>
          </a:p>
        </p:txBody>
      </p:sp>
      <p:pic>
        <p:nvPicPr>
          <p:cNvPr id="351" name="Google Shape;351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12194" y="365125"/>
            <a:ext cx="276275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984674" y="1904795"/>
            <a:ext cx="4207326" cy="418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581" y="2378689"/>
            <a:ext cx="48577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Líska obecná</a:t>
            </a:r>
            <a:endParaRPr/>
          </a:p>
        </p:txBody>
      </p:sp>
      <p:pic>
        <p:nvPicPr>
          <p:cNvPr id="359" name="Google Shape;359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5026" y="1690688"/>
            <a:ext cx="51816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531214" y="188145"/>
            <a:ext cx="4822585" cy="361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8853" y="3982064"/>
            <a:ext cx="3588772" cy="269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Kokoška pastuší tobolka</a:t>
            </a:r>
            <a:endParaRPr/>
          </a:p>
        </p:txBody>
      </p:sp>
      <p:pic>
        <p:nvPicPr>
          <p:cNvPr id="367" name="Google Shape;367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105860"/>
            <a:ext cx="6273780" cy="458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756500" y="911224"/>
            <a:ext cx="3597300" cy="479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Blatouch bahenní</a:t>
            </a:r>
            <a:endParaRPr/>
          </a:p>
        </p:txBody>
      </p:sp>
      <p:pic>
        <p:nvPicPr>
          <p:cNvPr id="374" name="Google Shape;374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7645" y="2058194"/>
            <a:ext cx="5672155" cy="425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71867" y="1211931"/>
            <a:ext cx="5512876" cy="365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Buk lesní</a:t>
            </a:r>
            <a:endParaRPr/>
          </a:p>
        </p:txBody>
      </p:sp>
      <p:pic>
        <p:nvPicPr>
          <p:cNvPr id="381" name="Google Shape;381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869870"/>
            <a:ext cx="380583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87378" y="1235661"/>
            <a:ext cx="3874609" cy="552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7095" y="456807"/>
            <a:ext cx="2476036" cy="3305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Smrk ztepilý</a:t>
            </a:r>
            <a:endParaRPr/>
          </a:p>
        </p:txBody>
      </p:sp>
      <p:pic>
        <p:nvPicPr>
          <p:cNvPr id="389" name="Google Shape;389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7980" y="3282930"/>
            <a:ext cx="5181600" cy="29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834580" y="365125"/>
            <a:ext cx="38100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3626" y="443347"/>
            <a:ext cx="3969774" cy="595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Sněženka podsněžník</a:t>
            </a:r>
            <a:endParaRPr/>
          </a:p>
        </p:txBody>
      </p:sp>
      <p:pic>
        <p:nvPicPr>
          <p:cNvPr id="109" name="Google Shape;10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3685" y="3291387"/>
            <a:ext cx="3330678" cy="333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698224" y="117987"/>
            <a:ext cx="5181600" cy="292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976" y="1690688"/>
            <a:ext cx="5860024" cy="439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Ostružiník maliník</a:t>
            </a:r>
            <a:endParaRPr/>
          </a:p>
        </p:txBody>
      </p:sp>
      <p:pic>
        <p:nvPicPr>
          <p:cNvPr id="397" name="Google Shape;397;p40" descr="Ostružiník maliník | LEROS - Bylinná harmo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2170" y="1471664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0" descr="Ostružiník maliník – Wikiped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42155" y="365125"/>
            <a:ext cx="2068707" cy="296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0" descr="Ostružiník maliník | LEROS - Bylinná harmo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8379" y="-215153"/>
            <a:ext cx="6182204" cy="644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Jedle bělokorá</a:t>
            </a:r>
            <a:endParaRPr/>
          </a:p>
        </p:txBody>
      </p:sp>
      <p:pic>
        <p:nvPicPr>
          <p:cNvPr id="405" name="Google Shape;405;p41" descr="Jedle bělokorá :: Aromaterapieabylin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6936" y="1222403"/>
            <a:ext cx="4323185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 descr="Jedle bělokorá (bílá) - Tipy do lesa - Vojenské lesy a statky děte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120122" y="693510"/>
            <a:ext cx="3816316" cy="542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1" descr="Jedle bělokorá | Naturfoto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258" y="3622766"/>
            <a:ext cx="4506201" cy="3056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Žito seté</a:t>
            </a:r>
            <a:endParaRPr/>
          </a:p>
        </p:txBody>
      </p:sp>
      <p:pic>
        <p:nvPicPr>
          <p:cNvPr id="413" name="Google Shape;413;p42" descr="žito seté | Secale cereale :: BOTANICKÁ FOTOGALER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5698" y="1560921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2" descr="žito seté – Seznam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15059" y="311287"/>
            <a:ext cx="40005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 descr="Žito seté (Secale cereale) | Pestujeme-cs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6816" y="1252901"/>
            <a:ext cx="3396131" cy="45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2" descr="žito seté | Plants, Dandelion, Flow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7161" y="3367587"/>
            <a:ext cx="4491610" cy="3015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Vraní oko čtyřlisté</a:t>
            </a:r>
            <a:endParaRPr/>
          </a:p>
        </p:txBody>
      </p:sp>
      <p:pic>
        <p:nvPicPr>
          <p:cNvPr id="422" name="Google Shape;422;p43" descr="Vraní oko čtyřlisté | Účinky, použití, recepty, informa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274" y="397329"/>
            <a:ext cx="3895291" cy="258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 descr="Vraní oko čtyřlisté, otrava vraním okem - příznaky, projevy, symptomy -  Příznaky a projevy nemocí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14470" y="1936083"/>
            <a:ext cx="7277530" cy="429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 descr="Obrázek - Paris quadrifolia (vraní oko čtyřlisté) | BioLib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596" y="3526972"/>
            <a:ext cx="3720626" cy="2783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Divizna velkokvětá </a:t>
            </a:r>
            <a:endParaRPr/>
          </a:p>
        </p:txBody>
      </p:sp>
      <p:pic>
        <p:nvPicPr>
          <p:cNvPr id="430" name="Google Shape;430;p44" descr="Semena divizny – Divizna velkokvětá – Verbascum densifloru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9004" y="2182676"/>
            <a:ext cx="3608524" cy="36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4" descr="Divizna velkokvětá - Verbascum densiflorum - semena 0,1 g - Eshop -&gt;  www.rostliny.net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149262" y="1584961"/>
            <a:ext cx="3621057" cy="494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 descr="Verbascum densiflorum – divizna velkokvětá • Pladias: Databáze české flóry  a vegeta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0703" y="696685"/>
            <a:ext cx="3946703" cy="593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Jitrocel kopinatý</a:t>
            </a:r>
            <a:endParaRPr/>
          </a:p>
        </p:txBody>
      </p:sp>
      <p:pic>
        <p:nvPicPr>
          <p:cNvPr id="438" name="Google Shape;438;p45" descr="Jitrocel kopinatý - účinky na zdraví, co léčí, použití, užívání, využití -  Bylinky pro všechn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2108" y="2058582"/>
            <a:ext cx="4432026" cy="43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 descr="Jitrocel kopinatý — Kouzelné bylinky — Česká televiz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8021" y="186149"/>
            <a:ext cx="5355137" cy="300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5" descr="Poklady z přírody 84 – Jitrocel | iFauna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383383" y="3300898"/>
            <a:ext cx="3207098" cy="346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Řebříček obecný</a:t>
            </a:r>
            <a:endParaRPr/>
          </a:p>
        </p:txBody>
      </p:sp>
      <p:pic>
        <p:nvPicPr>
          <p:cNvPr id="446" name="Google Shape;446;p46" descr="Řebříček – Wikiped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3357238" cy="501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 descr="Choroby řebříčku - Články - Agromanuál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91336" y="769713"/>
            <a:ext cx="2764523" cy="276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descr="Řebříček - účinky na zdraví, co léčí, použití, užívání, využití - Bylinky  pro všech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9923" y="4003951"/>
            <a:ext cx="3924638" cy="26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descr="Řebříček obecný (Achillea millefolium) - Herbalista.c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44613" y="1027906"/>
            <a:ext cx="3341689" cy="2680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Rozrazil rezekvítek</a:t>
            </a:r>
            <a:endParaRPr/>
          </a:p>
        </p:txBody>
      </p:sp>
      <p:pic>
        <p:nvPicPr>
          <p:cNvPr id="455" name="Google Shape;455;p47" descr="Fotografie „Rozrazil rezekvítek (Veronica chamaedrys), lidově bouřka.....“  | Galerie Megapixe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18812" y="87585"/>
            <a:ext cx="4809308" cy="320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7" descr="Obrázek - Veronica chamaedrys (rozrazil rezekvítek) | BioLib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76526" y="3438434"/>
            <a:ext cx="4796246" cy="319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7" descr="rozrazil rezekvítek | Záhoran očima dětí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80" y="1298734"/>
            <a:ext cx="4002898" cy="5337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Ječmen dvouřadý</a:t>
            </a:r>
            <a:endParaRPr/>
          </a:p>
        </p:txBody>
      </p:sp>
      <p:pic>
        <p:nvPicPr>
          <p:cNvPr id="463" name="Google Shape;463;p48" descr="Hordeum vulgare – ječmen obecný • Pladias: Databáze české flóry a vegeta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59558" y="2119901"/>
            <a:ext cx="289001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 descr="Ječmen – Wikiped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052" y="1372780"/>
            <a:ext cx="3252917" cy="528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 descr="JEČM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1959" y="2925129"/>
            <a:ext cx="2291587" cy="305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 descr="Obrázek - Hordeum vulgare convar. distichon (ječmen dvouřadý) | BioLib.c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419204" y="365125"/>
            <a:ext cx="2354695" cy="354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Pšenice obecná</a:t>
            </a:r>
            <a:endParaRPr/>
          </a:p>
        </p:txBody>
      </p:sp>
      <p:pic>
        <p:nvPicPr>
          <p:cNvPr id="472" name="Google Shape;472;p49" descr="Pšenice setá – Wikiped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7739" y="1522617"/>
            <a:ext cx="3021874" cy="486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 descr="Pšenice obecná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47361" y="365125"/>
            <a:ext cx="2678362" cy="35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9" descr="Pšenice setá (Triticum aestivum L.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2801" y="1192439"/>
            <a:ext cx="2941460" cy="392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9" descr="fotografický klíč k určování cévnatých rostlin :: BOTANICAL PHOTOGALLE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1880" y="4171205"/>
            <a:ext cx="3869324" cy="257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Bledule jarní</a:t>
            </a:r>
            <a:endParaRPr/>
          </a:p>
        </p:txBody>
      </p:sp>
      <p:pic>
        <p:nvPicPr>
          <p:cNvPr id="117" name="Google Shape;11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50672" y="115094"/>
            <a:ext cx="4841328" cy="36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76084" y="1466273"/>
            <a:ext cx="5181600" cy="389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3901670"/>
            <a:ext cx="3879389" cy="2909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Jeřáb obecný</a:t>
            </a:r>
            <a:endParaRPr/>
          </a:p>
        </p:txBody>
      </p:sp>
      <p:pic>
        <p:nvPicPr>
          <p:cNvPr id="481" name="Google Shape;481;p50" descr="Jeřáb ptačí - Sorbus aucuparia - SalviaParadise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4690" y="1690687"/>
            <a:ext cx="4875575" cy="48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 descr="Sorbus aucuparia Edulis - jeřáb ptač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9509" y="194648"/>
            <a:ext cx="5416640" cy="360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 descr="Jeřáb ptačí – Wikiped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141030" y="4284299"/>
            <a:ext cx="3273304" cy="2430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>
            <a:spLocks noGrp="1"/>
          </p:cNvSpPr>
          <p:nvPr>
            <p:ph type="title"/>
          </p:nvPr>
        </p:nvSpPr>
        <p:spPr>
          <a:xfrm>
            <a:off x="2777066" y="365125"/>
            <a:ext cx="85767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Přeslička rolní</a:t>
            </a:r>
            <a:endParaRPr/>
          </a:p>
        </p:txBody>
      </p:sp>
      <p:pic>
        <p:nvPicPr>
          <p:cNvPr id="489" name="Google Shape;489;p51" descr="Přeslička rolní | Témat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209" y="470348"/>
            <a:ext cx="2074753" cy="29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1" descr="Jaké látky obsahuje přeslička, kde, kdy a co sbírat? - Lékárna.c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962" y="2504627"/>
            <a:ext cx="5619121" cy="37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1" descr="Přeslička rolní - jarní lodyha | Naturfoto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182691" y="711200"/>
            <a:ext cx="3518872" cy="485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Hloh obecný</a:t>
            </a:r>
            <a:endParaRPr/>
          </a:p>
        </p:txBody>
      </p:sp>
      <p:pic>
        <p:nvPicPr>
          <p:cNvPr id="497" name="Google Shape;497;p52" descr="Hloh obecný poslouží vaší zahradě hned několikrát - Magazinzahrada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19801" y="135466"/>
            <a:ext cx="4283015" cy="24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2" descr="1000 semi Singleseed Hawthorn Tree, Crataegus monogyna : Amazon.it:  Giardino e giardinagg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66" y="1690688"/>
            <a:ext cx="4460875" cy="44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2" descr="Zdravý hloh - sbíráme v květnu, plody v říjnu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019801" y="2886650"/>
            <a:ext cx="5240905" cy="349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Mochna husí</a:t>
            </a:r>
            <a:endParaRPr/>
          </a:p>
        </p:txBody>
      </p:sp>
      <p:pic>
        <p:nvPicPr>
          <p:cNvPr id="505" name="Google Shape;50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8108" y="1825625"/>
            <a:ext cx="4805892" cy="360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2073651"/>
            <a:ext cx="5491692" cy="364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Tis červený</a:t>
            </a:r>
            <a:endParaRPr/>
          </a:p>
        </p:txBody>
      </p:sp>
      <p:pic>
        <p:nvPicPr>
          <p:cNvPr id="512" name="Google Shape;512;p54" descr="Tis červený. Strom smrti, který vydrží věky - ČESKÉSTAVBY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8058" y="1947333"/>
            <a:ext cx="5671742" cy="378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4" descr="Tis červený - Taxus baccata SAZENICE :: LEVNE ROSTLINY . 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619874" y="778933"/>
            <a:ext cx="4733925" cy="513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Kostival lékařský</a:t>
            </a:r>
            <a:endParaRPr/>
          </a:p>
        </p:txBody>
      </p:sp>
      <p:pic>
        <p:nvPicPr>
          <p:cNvPr id="519" name="Google Shape;519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5891" y="2235200"/>
            <a:ext cx="5235968" cy="348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125340" y="960173"/>
            <a:ext cx="3570769" cy="475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"/>
          <p:cNvSpPr txBox="1">
            <a:spLocks noGrp="1"/>
          </p:cNvSpPr>
          <p:nvPr>
            <p:ph type="title"/>
          </p:nvPr>
        </p:nvSpPr>
        <p:spPr>
          <a:xfrm>
            <a:off x="3708400" y="365125"/>
            <a:ext cx="7645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Mateřídouška obecná</a:t>
            </a:r>
            <a:endParaRPr/>
          </a:p>
        </p:txBody>
      </p:sp>
      <p:pic>
        <p:nvPicPr>
          <p:cNvPr id="526" name="Google Shape;526;p56" descr="Mateřídouška: Jak pěstovat bylinu proti nespavosti i aromatické koření |  Prima Li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44928" y="2879196"/>
            <a:ext cx="5670315" cy="367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6" descr="Mateřídouška obecná - Thymus vulgaris L - PŘÍRODA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888748" y="365125"/>
            <a:ext cx="310202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6" descr="Mateřídouška obecná (Thymus vulgaris) - Herbalista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020" y="369624"/>
            <a:ext cx="2857404" cy="288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Třezalka tečkovaná</a:t>
            </a:r>
            <a:endParaRPr/>
          </a:p>
        </p:txBody>
      </p:sp>
      <p:pic>
        <p:nvPicPr>
          <p:cNvPr id="534" name="Google Shape;534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8533" y="1825625"/>
            <a:ext cx="377685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895126" y="2218268"/>
            <a:ext cx="5547285" cy="3691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Kontryhel obecný</a:t>
            </a:r>
            <a:endParaRPr/>
          </a:p>
        </p:txBody>
      </p:sp>
      <p:pic>
        <p:nvPicPr>
          <p:cNvPr id="541" name="Google Shape;541;p58" descr="Kontryhel obecný | Prima nápad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0022" y="2218267"/>
            <a:ext cx="5759778" cy="379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8" descr="Kontryhel obecný | LEROS - Bylinná harmon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587331" y="880533"/>
            <a:ext cx="5296430" cy="529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Bez černý</a:t>
            </a:r>
            <a:endParaRPr/>
          </a:p>
        </p:txBody>
      </p:sp>
      <p:pic>
        <p:nvPicPr>
          <p:cNvPr id="548" name="Google Shape;548;p59" descr="Černý bez: Kdy kvete a jak ho využí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233363"/>
            <a:ext cx="51816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9" descr="Bez černý na zahradě: užitkové a dekorativní odrůdy | iReceptář.c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959" y="3279775"/>
            <a:ext cx="600075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9" descr="Šlechtěné bezy pro okrasné zahrady - Magazinzahrada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086600" y="3509218"/>
            <a:ext cx="4634442" cy="2603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Pomněnka bahenní</a:t>
            </a:r>
            <a:endParaRPr/>
          </a:p>
        </p:txBody>
      </p:sp>
      <p:pic>
        <p:nvPicPr>
          <p:cNvPr id="125" name="Google Shape;12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4440" y="1545406"/>
            <a:ext cx="463852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 descr="Pomněnky v zahradě vykouzlí nejen modré úsměvy, vysaďte si je -  ČESKÉSTAVBY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401664" y="3920357"/>
            <a:ext cx="3657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 descr="Pomněnka lesní – Wikiped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9142" y="2803525"/>
            <a:ext cx="29718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 descr="MYOSOTIS PALUSTRIS (L.) L. – pomněnka bahenní / nezábudka bahenná |  BOTANY.c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7119" y="174753"/>
            <a:ext cx="3835684" cy="287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Brusnice borůvka</a:t>
            </a:r>
            <a:endParaRPr/>
          </a:p>
        </p:txBody>
      </p:sp>
      <p:pic>
        <p:nvPicPr>
          <p:cNvPr id="556" name="Google Shape;556;p60" descr="Brusnice borůvka – Wikiped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8366" y="2235201"/>
            <a:ext cx="5392768" cy="359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0" descr="Brusnice borůvka | Naturfoto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06996" y="965200"/>
            <a:ext cx="5596638" cy="5279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Olše lepkavá</a:t>
            </a:r>
            <a:endParaRPr/>
          </a:p>
        </p:txBody>
      </p:sp>
      <p:pic>
        <p:nvPicPr>
          <p:cNvPr id="563" name="Google Shape;563;p71" descr="ind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950" y="1825625"/>
            <a:ext cx="4908588" cy="369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1" descr="Olše lepkavá Alnus glutinos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365125"/>
            <a:ext cx="5181600" cy="557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Pryšec chvojka</a:t>
            </a:r>
            <a:endParaRPr/>
          </a:p>
        </p:txBody>
      </p:sp>
      <p:pic>
        <p:nvPicPr>
          <p:cNvPr id="570" name="Google Shape;570;p62" descr="Pryšec chvojka - Euphorbia cyparissias | Zahradnictví FLO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1933" y="2721769"/>
            <a:ext cx="3824287" cy="286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2" descr="Pryšec chvojka (chvojkový) | Témat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37102" y="638969"/>
            <a:ext cx="1595966" cy="286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2" descr="Pryšec chvojk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0155" y="1923931"/>
            <a:ext cx="5276038" cy="395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Křen selský</a:t>
            </a:r>
            <a:endParaRPr/>
          </a:p>
        </p:txBody>
      </p:sp>
      <p:pic>
        <p:nvPicPr>
          <p:cNvPr id="578" name="Google Shape;578;p63" descr="Víte, jak pěstovat křen? - Magazinzahrada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310" y="1352022"/>
            <a:ext cx="4284623" cy="240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3" descr="Křen selský – Wikiped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110149" y="1027906"/>
            <a:ext cx="3877270" cy="516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3" descr="Křen: zázrak v boji proti nemocem. Jak s ním správně nakládat? |  iReceptář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5867" y="3984645"/>
            <a:ext cx="4812242" cy="270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Svízel přítula</a:t>
            </a:r>
            <a:endParaRPr/>
          </a:p>
        </p:txBody>
      </p:sp>
      <p:sp>
        <p:nvSpPr>
          <p:cNvPr id="586" name="Google Shape;586;p6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87" name="Google Shape;587;p64" descr="Svízel přítula | Účinky, použití, recepty a informa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732" y="1288786"/>
            <a:ext cx="4084935" cy="271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4" descr="Kuchařka ze Svatojánu: SVÍZEL PŘÍTUL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7218" y="384704"/>
            <a:ext cx="5353050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4" descr="Svízel přítula - ceskestredohori.c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3993" y="4136231"/>
            <a:ext cx="4084934" cy="2491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Šťovík obecný</a:t>
            </a:r>
            <a:endParaRPr/>
          </a:p>
        </p:txBody>
      </p:sp>
      <p:sp>
        <p:nvSpPr>
          <p:cNvPr id="595" name="Google Shape;595;p6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96" name="Google Shape;596;p65" descr="Šťovík obecný | Témat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65793" y="140494"/>
            <a:ext cx="163068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5" descr="Herbář Wendys - Rumex acetosella - šťovík menš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502" y="1690688"/>
            <a:ext cx="3780631" cy="504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5" descr="Šťovík slaví comeback! Jak pěstovat a jíst překvapivě dobrou a zdravou  zeleninu | Prima Li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5793" y="2586196"/>
            <a:ext cx="6945207" cy="390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Violka rolní</a:t>
            </a:r>
            <a:endParaRPr/>
          </a:p>
        </p:txBody>
      </p:sp>
      <p:pic>
        <p:nvPicPr>
          <p:cNvPr id="604" name="Google Shape;604;p66" descr="Obrázek - Viola arvensis (violka rolní) | BioLib.c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7134" y="1825625"/>
            <a:ext cx="5181600" cy="388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6" descr="Obrázek - Viola arvensis (violka rolní) | BioLib.cz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292712" y="1269001"/>
            <a:ext cx="4478865" cy="30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6" descr="Viola_arvensi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1512" y="571500"/>
            <a:ext cx="322897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Vlaštovičník větší  </a:t>
            </a:r>
            <a:endParaRPr/>
          </a:p>
        </p:txBody>
      </p:sp>
      <p:pic>
        <p:nvPicPr>
          <p:cNvPr id="612" name="Google Shape;612;p67" descr="Vlaštovičník větší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17267" y="0"/>
            <a:ext cx="38004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7" descr="Vlaštovičník - účinky na zdraví, co léčí, použití, užívání, využití -  Bylinky pro všechn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510" y="1762126"/>
            <a:ext cx="5979381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7" descr="Vlaštovičník - účinky na zdraví, co léčí, použití, užívání, využití -  Bylinky pro všechn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588621" y="2857500"/>
            <a:ext cx="2765179" cy="372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Pryskyřník prudký</a:t>
            </a:r>
            <a:endParaRPr/>
          </a:p>
        </p:txBody>
      </p:sp>
      <p:pic>
        <p:nvPicPr>
          <p:cNvPr id="620" name="Google Shape;620;p68" descr="Pryskyřník prudký | Témat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9147" y="1986226"/>
            <a:ext cx="3258453" cy="491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8" descr="Obrázek - Ranunculus acris subsp. acris (pryskyřník prudký pravý) |  BioLib.c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7018" y="1305190"/>
            <a:ext cx="6089716" cy="4871773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Srha říznačka</a:t>
            </a:r>
            <a:endParaRPr/>
          </a:p>
        </p:txBody>
      </p:sp>
      <p:pic>
        <p:nvPicPr>
          <p:cNvPr id="628" name="Google Shape;628;p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6351" y="1027906"/>
            <a:ext cx="3419295" cy="514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754603" y="645715"/>
            <a:ext cx="3711046" cy="556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Růže šípková</a:t>
            </a:r>
            <a:endParaRPr/>
          </a:p>
        </p:txBody>
      </p:sp>
      <p:pic>
        <p:nvPicPr>
          <p:cNvPr id="134" name="Google Shape;134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29826" y="173396"/>
            <a:ext cx="6618168" cy="397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 descr="Růže šípková (5 semen) – Na křídlech vážk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56769" y="1882417"/>
            <a:ext cx="2945438" cy="336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 descr="Růže šípková Rosa canina | Blanokřídlí v Praz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4098" y="4336026"/>
            <a:ext cx="3416468" cy="252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Lilek brambor</a:t>
            </a:r>
            <a:endParaRPr/>
          </a:p>
        </p:txBody>
      </p:sp>
      <p:pic>
        <p:nvPicPr>
          <p:cNvPr id="635" name="Google Shape;635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3576" y="2182944"/>
            <a:ext cx="4506178" cy="299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05562" y="1926562"/>
            <a:ext cx="5227310" cy="391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       Mák vlčí</a:t>
            </a:r>
            <a:endParaRPr/>
          </a:p>
        </p:txBody>
      </p:sp>
      <p:pic>
        <p:nvPicPr>
          <p:cNvPr id="142" name="Google Shape;14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116" y="365125"/>
            <a:ext cx="5029201" cy="335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844913" y="855405"/>
            <a:ext cx="4015249" cy="535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5084" y="3827208"/>
            <a:ext cx="3687096" cy="276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          Podběl lékařský</a:t>
            </a:r>
            <a:endParaRPr/>
          </a:p>
        </p:txBody>
      </p:sp>
      <p:pic>
        <p:nvPicPr>
          <p:cNvPr id="150" name="Google Shape;150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2693" y="3769890"/>
            <a:ext cx="4120473" cy="274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62398" y="2640136"/>
            <a:ext cx="2860377" cy="387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 descr="Herbář Wendys - Tussilago farfara - podběl lékařský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858" y="165292"/>
            <a:ext cx="4539686" cy="3404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 descr="Podběl lékařský"/>
          <p:cNvSpPr/>
          <p:nvPr/>
        </p:nvSpPr>
        <p:spPr>
          <a:xfrm>
            <a:off x="155574" y="-144463"/>
            <a:ext cx="2577939" cy="257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 descr="Podběl lékařský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9" descr="Podběl lékařský"/>
          <p:cNvSpPr/>
          <p:nvPr/>
        </p:nvSpPr>
        <p:spPr>
          <a:xfrm>
            <a:off x="307974" y="7937"/>
            <a:ext cx="3052343" cy="305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9" descr="Podběl - léčivý nebo jedovatý? - Bylin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04616" y="415205"/>
            <a:ext cx="2628416" cy="433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Širokoúhlá obrazovka</PresentationFormat>
  <Paragraphs>70</Paragraphs>
  <Slides>70</Slides>
  <Notes>70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3" baseType="lpstr">
      <vt:lpstr>Arial</vt:lpstr>
      <vt:lpstr>Calibri</vt:lpstr>
      <vt:lpstr>Motiv Office</vt:lpstr>
      <vt:lpstr>Smetanka lékařská - pampeliška</vt:lpstr>
      <vt:lpstr>Kopretina bílá</vt:lpstr>
      <vt:lpstr>Řepka olejka</vt:lpstr>
      <vt:lpstr>Sněženka podsněžník</vt:lpstr>
      <vt:lpstr>Bledule jarní</vt:lpstr>
      <vt:lpstr>Pomněnka bahenní</vt:lpstr>
      <vt:lpstr>Růže šípková</vt:lpstr>
      <vt:lpstr>       Mák vlčí</vt:lpstr>
      <vt:lpstr>          Podběl lékařský</vt:lpstr>
      <vt:lpstr>Sedmikráska chudobka</vt:lpstr>
      <vt:lpstr>Kopřiva dvoudomá</vt:lpstr>
      <vt:lpstr>Jetel luční  </vt:lpstr>
      <vt:lpstr>Zvonek rozkladitý</vt:lpstr>
      <vt:lpstr>Jahodník obecný</vt:lpstr>
      <vt:lpstr>Bříza bradavičnatá</vt:lpstr>
      <vt:lpstr>Šeřík obecný</vt:lpstr>
      <vt:lpstr>Dub letní</vt:lpstr>
      <vt:lpstr>Jírovec maďal</vt:lpstr>
      <vt:lpstr>Violka vonná</vt:lpstr>
      <vt:lpstr>Konvalinka vonná</vt:lpstr>
      <vt:lpstr>Čekanka obecná</vt:lpstr>
      <vt:lpstr>Sasanka hajní</vt:lpstr>
      <vt:lpstr>Chrpa polní</vt:lpstr>
      <vt:lpstr>Hluchavka bílá</vt:lpstr>
      <vt:lpstr>Borovice lesní</vt:lpstr>
      <vt:lpstr>Modřín opadavý</vt:lpstr>
      <vt:lpstr>Oves setý</vt:lpstr>
      <vt:lpstr>Penízek rolní</vt:lpstr>
      <vt:lpstr>Jetel plazivý</vt:lpstr>
      <vt:lpstr>Javor mléč</vt:lpstr>
      <vt:lpstr>Smolnička obecná</vt:lpstr>
      <vt:lpstr>Kohoutek luční</vt:lpstr>
      <vt:lpstr>Lípa srdčitá</vt:lpstr>
      <vt:lpstr>Vrba jíva</vt:lpstr>
      <vt:lpstr>Líska obecná</vt:lpstr>
      <vt:lpstr>Kokoška pastuší tobolka</vt:lpstr>
      <vt:lpstr>Blatouch bahenní</vt:lpstr>
      <vt:lpstr>Buk lesní</vt:lpstr>
      <vt:lpstr>Smrk ztepilý</vt:lpstr>
      <vt:lpstr>Ostružiník maliník</vt:lpstr>
      <vt:lpstr>Jedle bělokorá</vt:lpstr>
      <vt:lpstr>Žito seté</vt:lpstr>
      <vt:lpstr>Vraní oko čtyřlisté</vt:lpstr>
      <vt:lpstr>Divizna velkokvětá </vt:lpstr>
      <vt:lpstr>Jitrocel kopinatý</vt:lpstr>
      <vt:lpstr>Řebříček obecný</vt:lpstr>
      <vt:lpstr>Rozrazil rezekvítek</vt:lpstr>
      <vt:lpstr>Ječmen dvouřadý</vt:lpstr>
      <vt:lpstr>Pšenice obecná</vt:lpstr>
      <vt:lpstr>Jeřáb obecný</vt:lpstr>
      <vt:lpstr>Přeslička rolní</vt:lpstr>
      <vt:lpstr>Hloh obecný</vt:lpstr>
      <vt:lpstr>Mochna husí</vt:lpstr>
      <vt:lpstr>Tis červený</vt:lpstr>
      <vt:lpstr>Kostival lékařský</vt:lpstr>
      <vt:lpstr>Mateřídouška obecná</vt:lpstr>
      <vt:lpstr>Třezalka tečkovaná</vt:lpstr>
      <vt:lpstr>Kontryhel obecný</vt:lpstr>
      <vt:lpstr>Bez černý</vt:lpstr>
      <vt:lpstr>Brusnice borůvka</vt:lpstr>
      <vt:lpstr>Olše lepkavá</vt:lpstr>
      <vt:lpstr>Pryšec chvojka</vt:lpstr>
      <vt:lpstr>Křen selský</vt:lpstr>
      <vt:lpstr>Svízel přítula</vt:lpstr>
      <vt:lpstr>Šťovík obecný</vt:lpstr>
      <vt:lpstr>Violka rolní</vt:lpstr>
      <vt:lpstr>Vlaštovičník větší  </vt:lpstr>
      <vt:lpstr>Pryskyřník prudký</vt:lpstr>
      <vt:lpstr>Srha říznačka</vt:lpstr>
      <vt:lpstr>Lilek brambor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Smetanka lékařská - pampeliška</dc:title>
  <dc:creator>Petra Drápelová</dc:creator>
  <cp:lastModifiedBy>Petra Drápelová</cp:lastModifiedBy>
  <cp:revision>1</cp:revision>
  <dcterms:created xsi:type="dcterms:W3CDTF">2023-02-09T18:24:46Z</dcterms:created>
  <dcterms:modified xsi:type="dcterms:W3CDTF">2025-05-06T10:44:46Z</dcterms:modified>
</cp:coreProperties>
</file>