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65" r:id="rId2"/>
    <p:sldId id="267" r:id="rId3"/>
    <p:sldId id="308" r:id="rId4"/>
    <p:sldId id="269" r:id="rId5"/>
    <p:sldId id="299" r:id="rId6"/>
    <p:sldId id="301" r:id="rId7"/>
    <p:sldId id="302" r:id="rId8"/>
    <p:sldId id="303" r:id="rId9"/>
    <p:sldId id="306" r:id="rId10"/>
    <p:sldId id="261" r:id="rId11"/>
    <p:sldId id="263" r:id="rId12"/>
    <p:sldId id="264" r:id="rId13"/>
    <p:sldId id="292" r:id="rId14"/>
    <p:sldId id="310" r:id="rId15"/>
    <p:sldId id="290" r:id="rId16"/>
    <p:sldId id="275" r:id="rId17"/>
    <p:sldId id="276" r:id="rId18"/>
    <p:sldId id="277" r:id="rId19"/>
    <p:sldId id="281" r:id="rId20"/>
    <p:sldId id="283" r:id="rId21"/>
    <p:sldId id="257" r:id="rId22"/>
    <p:sldId id="268" r:id="rId23"/>
    <p:sldId id="296" r:id="rId24"/>
    <p:sldId id="307" r:id="rId25"/>
    <p:sldId id="272" r:id="rId26"/>
    <p:sldId id="273" r:id="rId27"/>
    <p:sldId id="262" r:id="rId28"/>
    <p:sldId id="293" r:id="rId29"/>
    <p:sldId id="312" r:id="rId30"/>
    <p:sldId id="313" r:id="rId31"/>
    <p:sldId id="256" r:id="rId32"/>
    <p:sldId id="284" r:id="rId33"/>
    <p:sldId id="287" r:id="rId34"/>
    <p:sldId id="266" r:id="rId35"/>
    <p:sldId id="300" r:id="rId36"/>
    <p:sldId id="305" r:id="rId37"/>
    <p:sldId id="274" r:id="rId38"/>
    <p:sldId id="271" r:id="rId39"/>
    <p:sldId id="309" r:id="rId40"/>
    <p:sldId id="285" r:id="rId41"/>
    <p:sldId id="311" r:id="rId42"/>
    <p:sldId id="289" r:id="rId43"/>
    <p:sldId id="286" r:id="rId44"/>
    <p:sldId id="304" r:id="rId45"/>
    <p:sldId id="291" r:id="rId46"/>
    <p:sldId id="279" r:id="rId47"/>
    <p:sldId id="288" r:id="rId48"/>
    <p:sldId id="297" r:id="rId49"/>
    <p:sldId id="259" r:id="rId50"/>
    <p:sldId id="294" r:id="rId51"/>
    <p:sldId id="280" r:id="rId52"/>
    <p:sldId id="314" r:id="rId53"/>
    <p:sldId id="315" r:id="rId54"/>
    <p:sldId id="316" r:id="rId55"/>
    <p:sldId id="317" r:id="rId56"/>
    <p:sldId id="318" r:id="rId57"/>
    <p:sldId id="319" r:id="rId58"/>
    <p:sldId id="320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1" autoAdjust="0"/>
    <p:restoredTop sz="92817" autoAdjust="0"/>
  </p:normalViewPr>
  <p:slideViewPr>
    <p:cSldViewPr snapToGrid="0">
      <p:cViewPr varScale="1">
        <p:scale>
          <a:sx n="81" d="100"/>
          <a:sy n="81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5358F-BCD1-491C-AAC6-931FEA4D0CEE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2C678-A30B-415A-8B19-44B82C2D8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07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2C678-A30B-415A-8B19-44B82C2D83C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55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42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46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54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80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11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10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46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7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82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1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77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7F9F-F9CA-4971-8572-DF15FFC4F4D3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1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f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f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Vlk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05" y="1690688"/>
            <a:ext cx="6054505" cy="4038905"/>
          </a:xfrm>
        </p:spPr>
      </p:pic>
      <p:pic>
        <p:nvPicPr>
          <p:cNvPr id="3074" name="Picture 2" descr="Vlk obecný | Česká divoč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851553" cy="32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3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Bělásek zelný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" y="365125"/>
            <a:ext cx="4258236" cy="2395258"/>
          </a:xfrm>
        </p:spPr>
      </p:pic>
      <p:pic>
        <p:nvPicPr>
          <p:cNvPr id="19458" name="Picture 2" descr="Bělásek zelný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29" y="365125"/>
            <a:ext cx="4213412" cy="316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Bělásek zeln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35452"/>
            <a:ext cx="4530351" cy="33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ozor na běláska zelného - Chovatelka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34" y="3806454"/>
            <a:ext cx="4909485" cy="28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7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 smtClean="0"/>
              <a:t>Slepýš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2" y="251598"/>
            <a:ext cx="4285130" cy="2878179"/>
          </a:xfrm>
        </p:spPr>
      </p:pic>
      <p:pic>
        <p:nvPicPr>
          <p:cNvPr id="22530" name="Picture 2" descr="Slepýš křehký - lexikon zvíř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291" y="1953593"/>
            <a:ext cx="6453623" cy="362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Slepýš křehký (Anguis fragilis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2" y="3618471"/>
            <a:ext cx="5273547" cy="28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35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Hlemýžď zahradní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4" y="1936376"/>
            <a:ext cx="5686666" cy="3792961"/>
          </a:xfrm>
        </p:spPr>
      </p:pic>
      <p:pic>
        <p:nvPicPr>
          <p:cNvPr id="23554" name="Picture 2" descr="Hlemýžď zahradní: škůdce zahrady nebo tvor vyžadující ochranu? – Príma  receptář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936376"/>
            <a:ext cx="5688177" cy="37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407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Včela medonosná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3" y="655241"/>
            <a:ext cx="2609850" cy="17526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332" y="163315"/>
            <a:ext cx="2428875" cy="1885950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89402"/>
            <a:ext cx="4381500" cy="2857500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11" y="2407841"/>
            <a:ext cx="6135832" cy="40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Žížala obecná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4" y="1497891"/>
            <a:ext cx="5181600" cy="2838054"/>
          </a:xfrm>
        </p:spPr>
      </p:pic>
      <p:pic>
        <p:nvPicPr>
          <p:cNvPr id="30728" name="Picture 8" descr="Žížala obecná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606" y="338648"/>
            <a:ext cx="3718110" cy="27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Obrázek - Lumbricus terrestris (žížala obecná) | BioLib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04" y="3788229"/>
            <a:ext cx="6692812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96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Prase divoké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90688"/>
            <a:ext cx="6096000" cy="4062984"/>
          </a:xfrm>
        </p:spPr>
      </p:pic>
      <p:sp>
        <p:nvSpPr>
          <p:cNvPr id="3" name="AutoShape 2" descr="Divočák útočí! Dobré rady pro běžce, kteří se střetnou s divokým prasetem -  Sport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Divočák útočí! Dobré rady pro běžce, kteří se střetnou s divokým prasetem -  Sport.c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ivočák útočí! Dobré rady pro běžce, kteří se střetnou s divokým prasetem -  Sport.c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6872" name="Picture 8" descr="Galície bojuje proti divočákům ve městech. Nasazuje lučištníky | iROZHLAS -  spolehlivé zprá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99" y="2916238"/>
            <a:ext cx="6607175" cy="34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7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Liška obecná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8" y="1390196"/>
            <a:ext cx="5635777" cy="4226833"/>
          </a:xfrm>
        </p:spPr>
      </p:pic>
      <p:pic>
        <p:nvPicPr>
          <p:cNvPr id="40962" name="Picture 2" descr="Myslivecká mluva lišky obecné (Vulpes vulpes) - Kdelovi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34" y="132896"/>
            <a:ext cx="5078940" cy="33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Fotografie „Liška obecná (Vulpes vulpes)“ | Galerie Mega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34" y="3742621"/>
            <a:ext cx="4444395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87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Krtek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4" y="147795"/>
            <a:ext cx="4282852" cy="2856662"/>
          </a:xfrm>
        </p:spPr>
      </p:pic>
      <p:pic>
        <p:nvPicPr>
          <p:cNvPr id="41986" name="Picture 2" descr="krtek obecný | FotoApará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56" y="1576126"/>
            <a:ext cx="5181600" cy="366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Můžete krtka na své zahradě zabít, aniž byste porušili zákon? - iDNES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21787"/>
            <a:ext cx="5626638" cy="35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0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 smtClean="0"/>
              <a:t>Kos černý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0" y="293639"/>
            <a:ext cx="4686452" cy="2758960"/>
          </a:xfrm>
        </p:spPr>
      </p:pic>
      <p:pic>
        <p:nvPicPr>
          <p:cNvPr id="43010" name="Picture 2" descr="Kos černý - lexikon zvíř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49" y="1486708"/>
            <a:ext cx="5572567" cy="313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kos černý | Zoo Hlubok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3" y="3361408"/>
            <a:ext cx="3605822" cy="32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11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Ježek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50197"/>
            <a:ext cx="5649073" cy="3568361"/>
          </a:xfrm>
        </p:spPr>
      </p:pic>
      <p:pic>
        <p:nvPicPr>
          <p:cNvPr id="46082" name="Picture 2" descr="Ježek západní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87" y="69974"/>
            <a:ext cx="5403395" cy="35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Ježek na zahradě – jak mu pomoci se zabydlet? » Měsíčník Rozmarýna - online  vydán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70" y="3722480"/>
            <a:ext cx="4725629" cy="31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8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Datel černý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1" y="365124"/>
            <a:ext cx="3799666" cy="5699499"/>
          </a:xfrm>
        </p:spPr>
      </p:pic>
      <p:pic>
        <p:nvPicPr>
          <p:cNvPr id="5122" name="Picture 2" descr="Ptákem roku 2017 je datel černý. V Krkonoších jeho populace roste | Hradec  Králové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23" y="1690688"/>
            <a:ext cx="6297706" cy="469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53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Ještěrka obecná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468551"/>
            <a:ext cx="4114800" cy="2743200"/>
          </a:xfrm>
        </p:spPr>
      </p:pic>
      <p:pic>
        <p:nvPicPr>
          <p:cNvPr id="47106" name="Picture 2" descr="Ještěrka obecná - lexikon zvíř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11" y="249337"/>
            <a:ext cx="6037489" cy="33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Ještěrka obecná (Lacerta agilis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55" y="3893665"/>
            <a:ext cx="4267200" cy="28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1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Výr velký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1" y="632805"/>
            <a:ext cx="3696105" cy="5544158"/>
          </a:xfrm>
        </p:spPr>
      </p:pic>
      <p:pic>
        <p:nvPicPr>
          <p:cNvPr id="2052" name="Picture 4" descr="Výr velký (Bubo bubo) - ChovZvířa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45" y="1851258"/>
            <a:ext cx="6683119" cy="4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645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Čmelák skalní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4379259" cy="2735576"/>
          </a:xfrm>
        </p:spPr>
      </p:pic>
      <p:pic>
        <p:nvPicPr>
          <p:cNvPr id="6146" name="Picture 2" descr="Čmelák skalní (Bombus lapidarius) - ChovZvířa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532" y="217908"/>
            <a:ext cx="4177961" cy="288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Čmeláci - Čmelác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4" y="3269129"/>
            <a:ext cx="2550459" cy="340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Čmelák: Čím je užitečný a jak moc nebezpečné je jeho žihadlo? - WomanOn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41" y="3269129"/>
            <a:ext cx="5190156" cy="34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54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Zmije obecná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4" y="1462664"/>
            <a:ext cx="5181600" cy="33341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07" y="591128"/>
            <a:ext cx="2628900" cy="1743075"/>
          </a:xfrm>
        </p:spPr>
      </p:pic>
      <p:sp>
        <p:nvSpPr>
          <p:cNvPr id="3" name="AutoShape 2" descr="Zmije obecná - Atlas terarijních zvířat | iFauna.cz"/>
          <p:cNvSpPr>
            <a:spLocks noChangeAspect="1" noChangeArrowheads="1"/>
          </p:cNvSpPr>
          <p:nvPr/>
        </p:nvSpPr>
        <p:spPr bwMode="auto">
          <a:xfrm>
            <a:off x="1955346" y="13102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700" name="Picture 4" descr="Foto: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47" y="3124300"/>
            <a:ext cx="5242653" cy="349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56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Užovka obojková</a:t>
            </a:r>
            <a:endParaRPr lang="cs-CZ" b="1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69" y="2003613"/>
            <a:ext cx="5056472" cy="3837174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" y="2003613"/>
            <a:ext cx="5395297" cy="3743044"/>
          </a:xfrm>
        </p:spPr>
      </p:pic>
    </p:spTree>
    <p:extLst>
      <p:ext uri="{BB962C8B-B14F-4D97-AF65-F5344CB8AC3E}">
        <p14:creationId xmlns:p14="http://schemas.microsoft.com/office/powerpoint/2010/main" val="140025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Myš domácí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4" y="1375682"/>
            <a:ext cx="6527007" cy="4351338"/>
          </a:xfrm>
        </p:spPr>
      </p:pic>
      <p:pic>
        <p:nvPicPr>
          <p:cNvPr id="37890" name="Picture 2" descr="Myš domácí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81" y="460337"/>
            <a:ext cx="4164523" cy="277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Myš domác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71" y="4184423"/>
            <a:ext cx="5413629" cy="25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55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634" y="365125"/>
            <a:ext cx="10372165" cy="1325563"/>
          </a:xfrm>
        </p:spPr>
        <p:txBody>
          <a:bodyPr/>
          <a:lstStyle/>
          <a:p>
            <a:pPr algn="ctr"/>
            <a:r>
              <a:rPr lang="cs-CZ" b="1" dirty="0" smtClean="0"/>
              <a:t>Mlok skvrnitý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6" y="1582057"/>
            <a:ext cx="5687761" cy="3794549"/>
          </a:xfrm>
        </p:spPr>
      </p:pic>
      <p:pic>
        <p:nvPicPr>
          <p:cNvPr id="38914" name="Picture 2" descr="Salamandra salamandra (mlok skvrnitý) | BioLib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02" y="2002971"/>
            <a:ext cx="5794791" cy="43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51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Jezevec lesní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0" y="365125"/>
            <a:ext cx="4177553" cy="2786428"/>
          </a:xfrm>
        </p:spPr>
      </p:pic>
      <p:pic>
        <p:nvPicPr>
          <p:cNvPr id="21506" name="Picture 2" descr="Jezevec lesní (Meles meles) - ChovZvířa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62" y="365125"/>
            <a:ext cx="4484125" cy="2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jezevec-lesni-2 – NSEV KLADNO – ČABÁRNA, o.p.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15" y="3274136"/>
            <a:ext cx="6207170" cy="34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19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Sojka obecná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" y="264054"/>
            <a:ext cx="4279900" cy="2853267"/>
          </a:xfrm>
        </p:spPr>
      </p:pic>
      <p:pic>
        <p:nvPicPr>
          <p:cNvPr id="27650" name="Picture 2" descr="Sojka obecná (Garrulus glandarius) - ChovZvířa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60" y="3485648"/>
            <a:ext cx="4766240" cy="318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Sojky si prý dělají plány do budoucnosti | Zajímavosti | Lidovk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7" y="3218392"/>
            <a:ext cx="5288642" cy="345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V lese - Východočeské muzeum v Pardubicích - Zámek Pardub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7" y="105568"/>
            <a:ext cx="2187714" cy="32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339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Babočka paví oko</a:t>
            </a:r>
            <a:endParaRPr lang="cs-CZ" dirty="0"/>
          </a:p>
        </p:txBody>
      </p:sp>
      <p:pic>
        <p:nvPicPr>
          <p:cNvPr id="49154" name="Picture 2" descr="LENGAU - Pohlednice 3D 16cm - motýl babočka paví oko(25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5" y="1690688"/>
            <a:ext cx="5181600" cy="35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Obrázek - Inachis io (babočka paví oko) | BioLib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25715"/>
            <a:ext cx="5990620" cy="52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3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Vosa obecná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3000750" cy="2247666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71" y="365125"/>
            <a:ext cx="3294529" cy="2631505"/>
          </a:xfrm>
        </p:spPr>
      </p:pic>
      <p:pic>
        <p:nvPicPr>
          <p:cNvPr id="16386" name="Picture 2" descr="Vosa obecná - Atlas škůdců | ZZGroup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06" y="2744868"/>
            <a:ext cx="5275730" cy="39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1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Rak říční</a:t>
            </a:r>
            <a:endParaRPr lang="cs-CZ" dirty="0"/>
          </a:p>
        </p:txBody>
      </p:sp>
      <p:pic>
        <p:nvPicPr>
          <p:cNvPr id="50186" name="Picture 10" descr="Žijí u nás ještě raci? – Príma receptář.cz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8323"/>
            <a:ext cx="5069175" cy="36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2" name="Picture 16" descr="Rak říční - Astacus astacus - PŘÍRODA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12" y="365125"/>
            <a:ext cx="7268257" cy="484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3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Kuna skalní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6" y="2187733"/>
            <a:ext cx="5826564" cy="4078595"/>
          </a:xfrm>
        </p:spPr>
      </p:pic>
      <p:pic>
        <p:nvPicPr>
          <p:cNvPr id="1026" name="Picture 2" descr="Kuna lesní (Martes martes) - ChovZvířa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2275487"/>
            <a:ext cx="6078647" cy="404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556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Jelen evropský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317625"/>
            <a:ext cx="5801784" cy="4351338"/>
          </a:xfrm>
        </p:spPr>
      </p:pic>
      <p:pic>
        <p:nvPicPr>
          <p:cNvPr id="48130" name="Picture 2" descr="Jelen evropský - Hunting baz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2466098"/>
            <a:ext cx="5714546" cy="38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604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Ropucha obecná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1" y="1494972"/>
            <a:ext cx="5737637" cy="3825090"/>
          </a:xfrm>
        </p:spPr>
      </p:pic>
      <p:pic>
        <p:nvPicPr>
          <p:cNvPr id="33794" name="Picture 2" descr="Ropucha obecná | Naturfoto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96" y="2525485"/>
            <a:ext cx="5799899" cy="40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96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Strakapoud velký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" y="365125"/>
            <a:ext cx="3464334" cy="4351338"/>
          </a:xfrm>
        </p:spPr>
      </p:pic>
      <p:pic>
        <p:nvPicPr>
          <p:cNvPr id="4098" name="Picture 2" descr="Strakapoud velký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19" y="566317"/>
            <a:ext cx="3653293" cy="48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rakapoud Velký – Rostislav Bartoň – E-sh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43" y="3140141"/>
            <a:ext cx="3832124" cy="315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23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Bažant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9" y="322972"/>
            <a:ext cx="4089607" cy="2735432"/>
          </a:xfrm>
        </p:spPr>
      </p:pic>
      <p:pic>
        <p:nvPicPr>
          <p:cNvPr id="10242" name="Picture 2" descr="Chov bažanta obecného - Prolov Klatovy - Lov v České republi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621" y="1690688"/>
            <a:ext cx="5181600" cy="35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yslivecká mluva bažanta obecného (Phasianus colchicus) - Kdelovi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3237822"/>
            <a:ext cx="5230905" cy="347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75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Střevlík měděný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3" y="365125"/>
            <a:ext cx="4002742" cy="2670400"/>
          </a:xfrm>
        </p:spPr>
      </p:pic>
      <p:pic>
        <p:nvPicPr>
          <p:cNvPr id="18434" name="Picture 2" descr="Střevlík měděný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18" y="259413"/>
            <a:ext cx="3805518" cy="27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Objevujte s námi kouzlo přírody - Fotoalbum - Členovci - Střevlík měděný -  Carabus cancellatus - Foto Radka Mizer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88" y="2453974"/>
            <a:ext cx="3570474" cy="41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oznávačka | Základní škola a Mateřská škola Knín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0" y="3610202"/>
            <a:ext cx="3948952" cy="281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Obrázek - Carabus cancellatus excisus (střevlík měděný) | BioLib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55" y="3610202"/>
            <a:ext cx="3865843" cy="25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02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Mandelinka bramborová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9" y="1538514"/>
            <a:ext cx="5193455" cy="3898220"/>
          </a:xfrm>
        </p:spPr>
      </p:pic>
      <p:pic>
        <p:nvPicPr>
          <p:cNvPr id="39938" name="Picture 2" descr="Mandelinka bramborová (Leptinotarsa decemlineata) - Tvorové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2612571"/>
            <a:ext cx="6172820" cy="412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22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Netopýr velký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2" y="1825625"/>
            <a:ext cx="4898316" cy="4351338"/>
          </a:xfrm>
        </p:spPr>
      </p:pic>
      <p:pic>
        <p:nvPicPr>
          <p:cNvPr id="24582" name="Picture 6" descr="Netopýr velký - větší formá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066" y="365125"/>
            <a:ext cx="4389016" cy="63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248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Vydra říční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7" y="204788"/>
            <a:ext cx="3664723" cy="2565306"/>
          </a:xfrm>
        </p:spPr>
      </p:pic>
      <p:pic>
        <p:nvPicPr>
          <p:cNvPr id="17410" name="Picture 2" descr="Biologie a ekologie druh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88" y="1487441"/>
            <a:ext cx="5181600" cy="346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ydra říční (Lutra lutra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7729"/>
            <a:ext cx="5695762" cy="37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2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Čáp bílý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7170" name="Picture 2" descr="Čáp bílý • Česká společnost ornitologická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2613"/>
            <a:ext cx="5181600" cy="34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36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Skokan hnědý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8" y="1916939"/>
            <a:ext cx="5596790" cy="4067001"/>
          </a:xfrm>
        </p:spPr>
      </p:pic>
      <p:pic>
        <p:nvPicPr>
          <p:cNvPr id="25602" name="Picture 2" descr="Skokan hnědý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949" y="7762812"/>
            <a:ext cx="227059" cy="1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kokan hněd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2118645"/>
            <a:ext cx="5676472" cy="42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06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Želva bahenní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0" y="1843314"/>
            <a:ext cx="5827770" cy="3885180"/>
          </a:xfrm>
        </p:spPr>
      </p:pic>
      <p:pic>
        <p:nvPicPr>
          <p:cNvPr id="31746" name="Picture 2" descr="Želva bahenní - Atlas terarijních zvířat | iFauna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569029"/>
            <a:ext cx="5847215" cy="39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414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Pstruh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6" y="1400401"/>
            <a:ext cx="6527007" cy="4351338"/>
          </a:xfrm>
        </p:spPr>
      </p:pic>
      <p:pic>
        <p:nvPicPr>
          <p:cNvPr id="35842" name="Picture 2" descr="Pstruh obecný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330" y="174540"/>
            <a:ext cx="4201334" cy="280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6 tuzemských ryb, které jsou mnohem chutnější než protěžovaný kapr – G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65" y="3857238"/>
            <a:ext cx="5016399" cy="28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0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Rosnička zelená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3" y="1690688"/>
            <a:ext cx="5181600" cy="2720340"/>
          </a:xfrm>
        </p:spPr>
      </p:pic>
      <p:pic>
        <p:nvPicPr>
          <p:cNvPr id="32770" name="Picture 2" descr="Rosnička zelená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67" y="96548"/>
            <a:ext cx="3947433" cy="254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Rosnička zelená - Hyla arborea - PŘÍROD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86" y="2893486"/>
            <a:ext cx="4967514" cy="37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2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Štika obecná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6" y="2864223"/>
            <a:ext cx="5957514" cy="3653942"/>
          </a:xfrm>
        </p:spPr>
      </p:pic>
      <p:pic>
        <p:nvPicPr>
          <p:cNvPr id="15362" name="Picture 2" descr="Štika obecná: obratný žralok našich vod - Tvorové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71" y="1690688"/>
            <a:ext cx="5181600" cy="344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31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Straka obecná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4" y="1382342"/>
            <a:ext cx="5147365" cy="3316373"/>
          </a:xfrm>
        </p:spPr>
      </p:pic>
      <p:pic>
        <p:nvPicPr>
          <p:cNvPr id="26626" name="Picture 2" descr="Straka obecná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08" y="411204"/>
            <a:ext cx="3305437" cy="26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Straka obecná (Pica pica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71" y="3270014"/>
            <a:ext cx="4880429" cy="34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55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Kachna divoká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7" y="1690688"/>
            <a:ext cx="5679508" cy="4223658"/>
          </a:xfrm>
        </p:spPr>
      </p:pic>
      <p:pic>
        <p:nvPicPr>
          <p:cNvPr id="44034" name="Picture 2" descr="Anas platyrhynchos (kachna divoká) | BioLib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78" y="2293257"/>
            <a:ext cx="5670249" cy="42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063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Roháč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7" y="1567543"/>
            <a:ext cx="5746996" cy="3823668"/>
          </a:xfrm>
        </p:spPr>
      </p:pic>
      <p:pic>
        <p:nvPicPr>
          <p:cNvPr id="34818" name="Picture 2" descr="bobisek: Roháč obecný | Galerie Fotorádce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72" y="2680494"/>
            <a:ext cx="5711088" cy="38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623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Káně lesní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0" y="171637"/>
            <a:ext cx="3264778" cy="4351338"/>
          </a:xfrm>
        </p:spPr>
      </p:pic>
      <p:pic>
        <p:nvPicPr>
          <p:cNvPr id="8194" name="Picture 2" descr="Káně lesní - Kdelovi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48" y="171637"/>
            <a:ext cx="4290781" cy="30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iWa Foto | Gale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81" y="3346825"/>
            <a:ext cx="5276354" cy="33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Sýkora modřinka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2641123"/>
            <a:ext cx="6392884" cy="3356264"/>
          </a:xfrm>
        </p:spPr>
      </p:pic>
      <p:pic>
        <p:nvPicPr>
          <p:cNvPr id="12290" name="Picture 2" descr="Ptáci na krmítku II., sýkora modřinka | iReceptář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62" y="1525858"/>
            <a:ext cx="5365238" cy="29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03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Kapr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7" y="1690688"/>
            <a:ext cx="5498312" cy="3296402"/>
          </a:xfrm>
        </p:spPr>
      </p:pic>
      <p:pic>
        <p:nvPicPr>
          <p:cNvPr id="9224" name="Picture 8" descr="Kapr :: Rybolov ve Španělsku - Eb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36" y="2716021"/>
            <a:ext cx="5181600" cy="36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92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Sova pálená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7" y="214539"/>
            <a:ext cx="3747248" cy="3400644"/>
          </a:xfrm>
        </p:spPr>
      </p:pic>
      <p:pic>
        <p:nvPicPr>
          <p:cNvPr id="28674" name="Picture 2" descr="Sova pálená: noční lovec kosmopolitního charakteru | Tvorové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57" y="3765769"/>
            <a:ext cx="4508500" cy="30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Sova pálená (Tyto alba) • Česká společnost ornitologick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93" y="539296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190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Jiřička obecná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5" y="1410041"/>
            <a:ext cx="5119741" cy="3414827"/>
          </a:xfrm>
        </p:spPr>
      </p:pic>
      <p:pic>
        <p:nvPicPr>
          <p:cNvPr id="45058" name="Picture 2" descr="Znáte jiřičku obecnou? - Gymnázium Ch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29" y="112940"/>
            <a:ext cx="4698826" cy="3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Obrázek - Delichon urbicum (jiřička obecná) | BioLib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61" y="3416809"/>
            <a:ext cx="4967967" cy="33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407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Medvěd hnědý</a:t>
            </a:r>
            <a:endParaRPr lang="cs-CZ" b="1" dirty="0"/>
          </a:p>
        </p:txBody>
      </p:sp>
      <p:pic>
        <p:nvPicPr>
          <p:cNvPr id="1026" name="Picture 2" descr="Medvěd hnědý :: CapTour Páj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" y="980388"/>
            <a:ext cx="3693575" cy="28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věd hnědý | Makov | Záchranná stanice živočichů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18" y="3822709"/>
            <a:ext cx="4370108" cy="290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dvěd hnědý - víte, že? | Ženy s.r.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018" y="1374942"/>
            <a:ext cx="4430597" cy="291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613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Koroptev polní</a:t>
            </a:r>
            <a:endParaRPr lang="cs-CZ" b="1" dirty="0"/>
          </a:p>
        </p:txBody>
      </p:sp>
      <p:pic>
        <p:nvPicPr>
          <p:cNvPr id="2052" name="Picture 4" descr="Koroptev polní – Wikiped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06630"/>
            <a:ext cx="4618863" cy="302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Koroptev polní"/>
          <p:cNvSpPr>
            <a:spLocks noChangeAspect="1" noChangeArrowheads="1"/>
          </p:cNvSpPr>
          <p:nvPr/>
        </p:nvSpPr>
        <p:spPr bwMode="auto">
          <a:xfrm>
            <a:off x="155575" y="-144463"/>
            <a:ext cx="1022776" cy="102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6" name="Picture 18" descr="Projekt ČIŘIKÁNÍ - Koroptev - Nasazování koroptve poln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06" y="1387904"/>
            <a:ext cx="4072594" cy="29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393" y="4302071"/>
            <a:ext cx="3563972" cy="23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659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Sýkora koňadra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73605" y="365125"/>
            <a:ext cx="3398588" cy="2261606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6286" y="1071482"/>
            <a:ext cx="3999570" cy="26615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073" y="2818616"/>
            <a:ext cx="4490522" cy="29882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639" y="3812961"/>
            <a:ext cx="2912881" cy="29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162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Skokan zelený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6273" y="1690688"/>
            <a:ext cx="4860282" cy="405023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14500" y="425479"/>
            <a:ext cx="3686792" cy="25304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175" y="3387089"/>
            <a:ext cx="3168518" cy="31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8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Babočka admirál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9148" y="1611984"/>
            <a:ext cx="5537518" cy="414779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94177" y="584463"/>
            <a:ext cx="3380282" cy="2545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885" y="3440804"/>
            <a:ext cx="3697026" cy="27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84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Chroust obecný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4735" y="2045616"/>
            <a:ext cx="5340120" cy="306696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27596" y="1027906"/>
            <a:ext cx="3760965" cy="24264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89" y="3743744"/>
            <a:ext cx="3319463" cy="26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698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Lín obecný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689" y="1348034"/>
            <a:ext cx="4278213" cy="283664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21227" y="801280"/>
            <a:ext cx="4330696" cy="22558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88197"/>
            <a:ext cx="3245325" cy="21596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640" y="3936162"/>
            <a:ext cx="4212308" cy="25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5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Zajíc polní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0" y="263453"/>
            <a:ext cx="4331165" cy="3273123"/>
          </a:xfrm>
        </p:spPr>
      </p:pic>
      <p:pic>
        <p:nvPicPr>
          <p:cNvPr id="11266" name="Picture 2" descr="Zajíc – Ždírecká ZO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36" y="365125"/>
            <a:ext cx="3919304" cy="39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Zajíc poln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70" name="Picture 6" descr="Zajíc poln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2" y="3638248"/>
            <a:ext cx="4356847" cy="31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95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Vlaštovka obecná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6" y="1690688"/>
            <a:ext cx="4351338" cy="4351338"/>
          </a:xfrm>
        </p:spPr>
      </p:pic>
      <p:pic>
        <p:nvPicPr>
          <p:cNvPr id="13314" name="Picture 2" descr="Vlaštovka obecná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58" y="365125"/>
            <a:ext cx="3657600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ladimír Just: Vlaštovky čili hirunďata | Vltav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48" y="3052482"/>
            <a:ext cx="5304864" cy="35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32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Veverka obecná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8" y="185644"/>
            <a:ext cx="3748650" cy="2499099"/>
          </a:xfrm>
        </p:spPr>
      </p:pic>
      <p:pic>
        <p:nvPicPr>
          <p:cNvPr id="14338" name="Picture 2" descr="Veverka akrobatka: život v korunách stromů | iReceptář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24" y="92542"/>
            <a:ext cx="3912402" cy="26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Veverka obecná, mizející kráska našich parků | Příroda | Články |  PhotoNature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42" name="Picture 6" descr="Veverka obecná (Sciurus vulgaris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64224"/>
            <a:ext cx="5884022" cy="391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Veverka obecná | Tém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22" y="3339135"/>
            <a:ext cx="4927413" cy="32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56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Srnec obecný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5" y="1690688"/>
            <a:ext cx="5678248" cy="4249527"/>
          </a:xfrm>
        </p:spPr>
      </p:pic>
      <p:pic>
        <p:nvPicPr>
          <p:cNvPr id="20482" name="Picture 2" descr="Srnec obecný | Naturfoto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01906"/>
            <a:ext cx="5889882" cy="392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423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118</Words>
  <Application>Microsoft Office PowerPoint</Application>
  <PresentationFormat>Širokoúhlá obrazovka</PresentationFormat>
  <Paragraphs>59</Paragraphs>
  <Slides>58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Motiv Office</vt:lpstr>
      <vt:lpstr>Vlk obecný</vt:lpstr>
      <vt:lpstr>Datel černý</vt:lpstr>
      <vt:lpstr>Vosa obecná</vt:lpstr>
      <vt:lpstr>Čáp bílý</vt:lpstr>
      <vt:lpstr>Kapr obecný</vt:lpstr>
      <vt:lpstr>Zajíc polní</vt:lpstr>
      <vt:lpstr>Vlaštovka obecná</vt:lpstr>
      <vt:lpstr>Veverka obecná</vt:lpstr>
      <vt:lpstr>Srnec obecný</vt:lpstr>
      <vt:lpstr>Bělásek zelný </vt:lpstr>
      <vt:lpstr>Slepýš obecný</vt:lpstr>
      <vt:lpstr>Hlemýžď zahradní</vt:lpstr>
      <vt:lpstr>Včela medonosná</vt:lpstr>
      <vt:lpstr>Žížala obecná</vt:lpstr>
      <vt:lpstr>Prase divoké</vt:lpstr>
      <vt:lpstr>Liška obecná</vt:lpstr>
      <vt:lpstr>Krtek obecný</vt:lpstr>
      <vt:lpstr>Kos černý</vt:lpstr>
      <vt:lpstr>Ježek obecný</vt:lpstr>
      <vt:lpstr>Ještěrka obecná</vt:lpstr>
      <vt:lpstr>Výr velký</vt:lpstr>
      <vt:lpstr>Čmelák skalní</vt:lpstr>
      <vt:lpstr>Zmije obecná</vt:lpstr>
      <vt:lpstr>Užovka obojková</vt:lpstr>
      <vt:lpstr>Myš domácí</vt:lpstr>
      <vt:lpstr>Mlok skvrnitý</vt:lpstr>
      <vt:lpstr>Jezevec lesní</vt:lpstr>
      <vt:lpstr>Sojka obecná</vt:lpstr>
      <vt:lpstr>Babočka paví oko</vt:lpstr>
      <vt:lpstr>Rak říční</vt:lpstr>
      <vt:lpstr>Kuna skalní</vt:lpstr>
      <vt:lpstr>Jelen evropský</vt:lpstr>
      <vt:lpstr>Ropucha obecná</vt:lpstr>
      <vt:lpstr>Strakapoud velký</vt:lpstr>
      <vt:lpstr>Bažant obecný</vt:lpstr>
      <vt:lpstr>Střevlík měděný</vt:lpstr>
      <vt:lpstr>Mandelinka bramborová</vt:lpstr>
      <vt:lpstr>Netopýr velký</vt:lpstr>
      <vt:lpstr>Vydra říční</vt:lpstr>
      <vt:lpstr>Skokan hnědý</vt:lpstr>
      <vt:lpstr>Želva bahenní</vt:lpstr>
      <vt:lpstr>Pstruh obecný</vt:lpstr>
      <vt:lpstr>Rosnička zelená</vt:lpstr>
      <vt:lpstr>Štika obecná</vt:lpstr>
      <vt:lpstr>Straka obecná</vt:lpstr>
      <vt:lpstr>Kachna divoká</vt:lpstr>
      <vt:lpstr>Roháč obecný</vt:lpstr>
      <vt:lpstr>Káně lesní</vt:lpstr>
      <vt:lpstr>Sýkora modřinka</vt:lpstr>
      <vt:lpstr>Sova pálená</vt:lpstr>
      <vt:lpstr>Jiřička obecná</vt:lpstr>
      <vt:lpstr>Medvěd hnědý</vt:lpstr>
      <vt:lpstr>Koroptev polní</vt:lpstr>
      <vt:lpstr>Sýkora koňadra</vt:lpstr>
      <vt:lpstr>Skokan zelený</vt:lpstr>
      <vt:lpstr>Babočka admirál</vt:lpstr>
      <vt:lpstr>Chroust obecný</vt:lpstr>
      <vt:lpstr>Lín obecný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Drápelová</dc:creator>
  <cp:lastModifiedBy>Petra Drápelová</cp:lastModifiedBy>
  <cp:revision>23</cp:revision>
  <dcterms:created xsi:type="dcterms:W3CDTF">2023-01-29T14:08:40Z</dcterms:created>
  <dcterms:modified xsi:type="dcterms:W3CDTF">2025-03-17T17:07:26Z</dcterms:modified>
</cp:coreProperties>
</file>