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8" r:id="rId32"/>
    <p:sldId id="289" r:id="rId33"/>
    <p:sldId id="290" r:id="rId34"/>
    <p:sldId id="287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8" r:id="rId52"/>
    <p:sldId id="309" r:id="rId53"/>
    <p:sldId id="310" r:id="rId54"/>
    <p:sldId id="311" r:id="rId55"/>
    <p:sldId id="312" r:id="rId56"/>
    <p:sldId id="314" r:id="rId57"/>
    <p:sldId id="315" r:id="rId58"/>
    <p:sldId id="316" r:id="rId59"/>
    <p:sldId id="317" r:id="rId60"/>
    <p:sldId id="318" r:id="rId61"/>
    <p:sldId id="319" r:id="rId62"/>
    <p:sldId id="324" r:id="rId63"/>
    <p:sldId id="320" r:id="rId64"/>
    <p:sldId id="321" r:id="rId65"/>
    <p:sldId id="322" r:id="rId66"/>
    <p:sldId id="323" r:id="rId67"/>
    <p:sldId id="325" r:id="rId68"/>
    <p:sldId id="326" r:id="rId69"/>
    <p:sldId id="313" r:id="rId7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7" d="100"/>
          <a:sy n="57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7650-D6FD-45FD-A46F-03DCDD6F410C}" type="datetimeFigureOut">
              <a:rPr lang="cs-CZ" smtClean="0"/>
              <a:t>20.04.2023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66A6-75C6-4733-A2C1-52623E79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162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7650-D6FD-45FD-A46F-03DCDD6F410C}" type="datetimeFigureOut">
              <a:rPr lang="cs-CZ" smtClean="0"/>
              <a:t>20.04.2023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66A6-75C6-4733-A2C1-52623E79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4887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7650-D6FD-45FD-A46F-03DCDD6F410C}" type="datetimeFigureOut">
              <a:rPr lang="cs-CZ" smtClean="0"/>
              <a:t>20.04.2023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66A6-75C6-4733-A2C1-52623E79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3417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7650-D6FD-45FD-A46F-03DCDD6F410C}" type="datetimeFigureOut">
              <a:rPr lang="cs-CZ" smtClean="0"/>
              <a:t>20.04.2023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66A6-75C6-4733-A2C1-52623E79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509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7650-D6FD-45FD-A46F-03DCDD6F410C}" type="datetimeFigureOut">
              <a:rPr lang="cs-CZ" smtClean="0"/>
              <a:t>20.04.2023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66A6-75C6-4733-A2C1-52623E79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0310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7650-D6FD-45FD-A46F-03DCDD6F410C}" type="datetimeFigureOut">
              <a:rPr lang="cs-CZ" smtClean="0"/>
              <a:t>20.04.2023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66A6-75C6-4733-A2C1-52623E79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2917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7650-D6FD-45FD-A46F-03DCDD6F410C}" type="datetimeFigureOut">
              <a:rPr lang="cs-CZ" smtClean="0"/>
              <a:t>20.04.2023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66A6-75C6-4733-A2C1-52623E79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756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7650-D6FD-45FD-A46F-03DCDD6F410C}" type="datetimeFigureOut">
              <a:rPr lang="cs-CZ" smtClean="0"/>
              <a:t>20.04.2023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66A6-75C6-4733-A2C1-52623E79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693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7650-D6FD-45FD-A46F-03DCDD6F410C}" type="datetimeFigureOut">
              <a:rPr lang="cs-CZ" smtClean="0"/>
              <a:t>20.04.2023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66A6-75C6-4733-A2C1-52623E79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664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7650-D6FD-45FD-A46F-03DCDD6F410C}" type="datetimeFigureOut">
              <a:rPr lang="cs-CZ" smtClean="0"/>
              <a:t>20.04.2023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66A6-75C6-4733-A2C1-52623E79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89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07650-D6FD-45FD-A46F-03DCDD6F410C}" type="datetimeFigureOut">
              <a:rPr lang="cs-CZ" smtClean="0"/>
              <a:t>20.04.2023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66A6-75C6-4733-A2C1-52623E79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884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07650-D6FD-45FD-A46F-03DCDD6F410C}" type="datetimeFigureOut">
              <a:rPr lang="cs-CZ" smtClean="0"/>
              <a:t>20.04.2023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E66A6-75C6-4733-A2C1-52623E795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137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f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fif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fi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jf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Smetanka lékařská - pampeliška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03" y="1690688"/>
            <a:ext cx="3817221" cy="3817221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77" y="1396473"/>
            <a:ext cx="4776020" cy="2388010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03" y="3959844"/>
            <a:ext cx="4936748" cy="278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57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Pomněnka bahenní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40" y="1545406"/>
            <a:ext cx="4638526" cy="4351338"/>
          </a:xfrm>
        </p:spPr>
      </p:pic>
      <p:pic>
        <p:nvPicPr>
          <p:cNvPr id="2050" name="Picture 2" descr="Pomněnky v zahradě vykouzlí nejen modré úsměvy, vysaďte si je -  ČESKÉSTAVBY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664" y="3920357"/>
            <a:ext cx="3657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mněnka lesní – Wikiped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142" y="2803525"/>
            <a:ext cx="29718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YOSOTIS PALUSTRIS (L.) L. – pomněnka bahenní / nezábudka bahenná |  BOTANY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119" y="174753"/>
            <a:ext cx="3835684" cy="287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61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Růže šípková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26" y="173396"/>
            <a:ext cx="6618168" cy="3970901"/>
          </a:xfrm>
        </p:spPr>
      </p:pic>
      <p:pic>
        <p:nvPicPr>
          <p:cNvPr id="3074" name="Picture 2" descr="Růže šípková (5 semen) – Na křídlech vážk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69" y="1882417"/>
            <a:ext cx="2945438" cy="336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ůže šípková Rosa canina | Blanokřídlí v Praz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098" y="4336026"/>
            <a:ext cx="3416468" cy="252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289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Bříza bělokorá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04" y="1235690"/>
            <a:ext cx="3805834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662" y="365125"/>
            <a:ext cx="4351338" cy="435133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84" y="3111910"/>
            <a:ext cx="4739148" cy="35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45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Vrba jíva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194" y="365125"/>
            <a:ext cx="2762754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674" y="1904795"/>
            <a:ext cx="4207326" cy="4186289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1" y="2378689"/>
            <a:ext cx="485775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68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Čekanka obecná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0" y="2027776"/>
            <a:ext cx="5755374" cy="407805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4456"/>
            <a:ext cx="4855445" cy="3112464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539" y="3477589"/>
            <a:ext cx="4577442" cy="30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9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Jírovec maďal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5" y="2386695"/>
            <a:ext cx="6029295" cy="401628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427" y="351698"/>
            <a:ext cx="5788838" cy="4043141"/>
          </a:xfrm>
        </p:spPr>
      </p:pic>
    </p:spTree>
    <p:extLst>
      <p:ext uri="{BB962C8B-B14F-4D97-AF65-F5344CB8AC3E}">
        <p14:creationId xmlns:p14="http://schemas.microsoft.com/office/powerpoint/2010/main" val="1503741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       Mák vlčí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6" y="365125"/>
            <a:ext cx="5029201" cy="3355419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913" y="855405"/>
            <a:ext cx="4015249" cy="5353666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084" y="3827208"/>
            <a:ext cx="3687096" cy="276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56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Chrpa modrá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8" y="2300748"/>
            <a:ext cx="5414149" cy="3600409"/>
          </a:xfrm>
        </p:spPr>
      </p:pic>
      <p:pic>
        <p:nvPicPr>
          <p:cNvPr id="4098" name="Picture 2" descr="Semena chrpy – Chrpa modrá – Centaurea cyan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942" y="1952369"/>
            <a:ext cx="4247058" cy="485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hrpa polní (modrá) | Tém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579" y="604088"/>
            <a:ext cx="2067460" cy="377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744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Konvalinka vonná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3" y="2445055"/>
            <a:ext cx="5181600" cy="3866769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48" y="0"/>
            <a:ext cx="3699374" cy="2445055"/>
          </a:xfrm>
        </p:spPr>
      </p:pic>
      <p:pic>
        <p:nvPicPr>
          <p:cNvPr id="5122" name="Picture 2" descr="Konvalinka vonná – Wikiped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413" y="2545170"/>
            <a:ext cx="3148064" cy="419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680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Javor mléč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3" y="2782068"/>
            <a:ext cx="5181600" cy="3886200"/>
          </a:xfrm>
        </p:spPr>
      </p:pic>
      <p:pic>
        <p:nvPicPr>
          <p:cNvPr id="6146" name="Picture 2" descr="Javor mléč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212" y="13964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erbář Wendys - Acer platanoides - javor mléč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051" y="3460724"/>
            <a:ext cx="4456677" cy="334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512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          Podběl lékařský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693" y="3769890"/>
            <a:ext cx="4120473" cy="2748944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398" y="2640136"/>
            <a:ext cx="2860377" cy="3878698"/>
          </a:xfrm>
        </p:spPr>
      </p:pic>
      <p:pic>
        <p:nvPicPr>
          <p:cNvPr id="1026" name="Picture 2" descr="Herbář Wendys - Tussilago farfara - podběl lékařsk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58" y="165292"/>
            <a:ext cx="4539686" cy="340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Podběl lékařský"/>
          <p:cNvSpPr>
            <a:spLocks noChangeAspect="1" noChangeArrowheads="1"/>
          </p:cNvSpPr>
          <p:nvPr/>
        </p:nvSpPr>
        <p:spPr bwMode="auto">
          <a:xfrm>
            <a:off x="155574" y="-144463"/>
            <a:ext cx="2577939" cy="257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Podběl lékařsk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8" descr="Podběl lékařský"/>
          <p:cNvSpPr>
            <a:spLocks noChangeAspect="1" noChangeArrowheads="1"/>
          </p:cNvSpPr>
          <p:nvPr/>
        </p:nvSpPr>
        <p:spPr bwMode="auto">
          <a:xfrm>
            <a:off x="307974" y="7937"/>
            <a:ext cx="3052343" cy="305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4" name="Picture 10" descr="Podběl - léčivý nebo jedovatý? - Bylink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616" y="415205"/>
            <a:ext cx="2628416" cy="433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500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Dub letní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228" y="88491"/>
            <a:ext cx="4595641" cy="3406877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343" y="3805907"/>
            <a:ext cx="4069457" cy="3052093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23" y="1859120"/>
            <a:ext cx="3053320" cy="389357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13" y="1027906"/>
            <a:ext cx="3179610" cy="452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86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b="1" dirty="0"/>
              <a:t>Kopřiva dvoudomá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" y="53617"/>
            <a:ext cx="6046401" cy="3132035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11" y="2516976"/>
            <a:ext cx="5960189" cy="3957565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07401"/>
            <a:ext cx="3889275" cy="340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47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Hluchavka bílá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1783"/>
            <a:ext cx="6249765" cy="351549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755" y="807808"/>
            <a:ext cx="5597013" cy="3721522"/>
          </a:xfrm>
        </p:spPr>
      </p:pic>
    </p:spTree>
    <p:extLst>
      <p:ext uri="{BB962C8B-B14F-4D97-AF65-F5344CB8AC3E}">
        <p14:creationId xmlns:p14="http://schemas.microsoft.com/office/powerpoint/2010/main" val="1601420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Kohoutek luční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52" y="2988029"/>
            <a:ext cx="5181600" cy="3456867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132" y="365125"/>
            <a:ext cx="3263503" cy="435133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184" y="3111910"/>
            <a:ext cx="2383983" cy="343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48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Jetel luční 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836" y="3506843"/>
            <a:ext cx="4820265" cy="320547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169" y="234905"/>
            <a:ext cx="5181600" cy="2911565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820907"/>
            <a:ext cx="5692360" cy="454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9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Jetel plazivý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5" y="2333087"/>
            <a:ext cx="6079446" cy="4052964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206" y="551210"/>
            <a:ext cx="4224594" cy="5625753"/>
          </a:xfrm>
        </p:spPr>
      </p:pic>
    </p:spTree>
    <p:extLst>
      <p:ext uri="{BB962C8B-B14F-4D97-AF65-F5344CB8AC3E}">
        <p14:creationId xmlns:p14="http://schemas.microsoft.com/office/powerpoint/2010/main" val="1792732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Zvonek rozkladitý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60" y="1999201"/>
            <a:ext cx="6124437" cy="459332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511" y="659594"/>
            <a:ext cx="4274289" cy="5696462"/>
          </a:xfrm>
        </p:spPr>
      </p:pic>
    </p:spTree>
    <p:extLst>
      <p:ext uri="{BB962C8B-B14F-4D97-AF65-F5344CB8AC3E}">
        <p14:creationId xmlns:p14="http://schemas.microsoft.com/office/powerpoint/2010/main" val="2813276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Lípa srdčitá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4" y="63475"/>
            <a:ext cx="3429000" cy="42799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247" y="1398231"/>
            <a:ext cx="4351338" cy="435133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44" y="4085561"/>
            <a:ext cx="47434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93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Penízek rolní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1" y="2172572"/>
            <a:ext cx="3263503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033" y="196288"/>
            <a:ext cx="3262483" cy="435133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217" y="2172572"/>
            <a:ext cx="4719486" cy="353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15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Líska obecná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26" y="1690688"/>
            <a:ext cx="5181600" cy="34544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214" y="188145"/>
            <a:ext cx="4822585" cy="3616939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853" y="3982064"/>
            <a:ext cx="3588772" cy="269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07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Kopretina bílá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225" y="233363"/>
            <a:ext cx="5181600" cy="291465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42" y="3419398"/>
            <a:ext cx="4685070" cy="3263932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60" y="1545815"/>
            <a:ext cx="3695700" cy="494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85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Kokoška pastuší tobolka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05860"/>
            <a:ext cx="6273780" cy="458990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500" y="911224"/>
            <a:ext cx="3597300" cy="4796401"/>
          </a:xfrm>
        </p:spPr>
      </p:pic>
    </p:spTree>
    <p:extLst>
      <p:ext uri="{BB962C8B-B14F-4D97-AF65-F5344CB8AC3E}">
        <p14:creationId xmlns:p14="http://schemas.microsoft.com/office/powerpoint/2010/main" val="1890344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Blatouch bahenní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5" y="2058194"/>
            <a:ext cx="5672155" cy="4254116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7" y="1211931"/>
            <a:ext cx="5512876" cy="3655037"/>
          </a:xfrm>
        </p:spPr>
      </p:pic>
    </p:spTree>
    <p:extLst>
      <p:ext uri="{BB962C8B-B14F-4D97-AF65-F5344CB8AC3E}">
        <p14:creationId xmlns:p14="http://schemas.microsoft.com/office/powerpoint/2010/main" val="1460678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Borovice lesní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400" y="126811"/>
            <a:ext cx="4652411" cy="348930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929002"/>
            <a:ext cx="3556819" cy="4748536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501" y="3854433"/>
            <a:ext cx="4976763" cy="279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5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Buk lesní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9870"/>
            <a:ext cx="3805834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378" y="1235661"/>
            <a:ext cx="3874609" cy="5523379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095" y="456807"/>
            <a:ext cx="2476036" cy="330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89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Smrk ztepilý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0" y="3282930"/>
            <a:ext cx="5181600" cy="291156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0" y="365125"/>
            <a:ext cx="3810000" cy="253365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26" y="443347"/>
            <a:ext cx="3969774" cy="595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66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Modřín opadavý</a:t>
            </a:r>
          </a:p>
        </p:txBody>
      </p:sp>
      <p:pic>
        <p:nvPicPr>
          <p:cNvPr id="1030" name="Picture 6" descr="Modřín opadavý -vynikající léčivý strom a arabinogalaktan - Čarovná lékárna  kolem ná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80" y="120829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odřín opadavý (evropský) - Tipy do lesa - Vojenské lesy a statky děte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00" y="1826495"/>
            <a:ext cx="3361468" cy="478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odřín opadavý - Larix decidua - PŘÍRODA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378" y="3840393"/>
            <a:ext cx="3926416" cy="295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2255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Jahodník obecný</a:t>
            </a:r>
          </a:p>
        </p:txBody>
      </p:sp>
      <p:pic>
        <p:nvPicPr>
          <p:cNvPr id="2050" name="Picture 2" descr="Jahoda, jahodník jako bylinka - účinky na zdraví, co léčí, použití,  užívání, využití - Bylinky pro všechn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6" y="1690688"/>
            <a:ext cx="5181600" cy="386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brázek - Fragaria vesca (jahodník obecný) | BioLib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65125"/>
            <a:ext cx="5181600" cy="368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ahodník obecný :: LÉČIVÁ PŘÍRO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32" y="4244124"/>
            <a:ext cx="2913216" cy="261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4958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Ostružiník </a:t>
            </a:r>
            <a:r>
              <a:rPr lang="cs-CZ" b="1" dirty="0"/>
              <a:t>maliník</a:t>
            </a:r>
          </a:p>
        </p:txBody>
      </p:sp>
      <p:pic>
        <p:nvPicPr>
          <p:cNvPr id="3074" name="Picture 2" descr="Ostružiník maliník | LEROS - Bylinná harmoni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70" y="1471664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stružiník maliník – Wikiped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55" y="365125"/>
            <a:ext cx="2068707" cy="296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stružiník maliník | LEROS - Bylinná harmon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379" y="-215153"/>
            <a:ext cx="6182204" cy="644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1345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Šeřík obecný</a:t>
            </a:r>
          </a:p>
        </p:txBody>
      </p:sp>
      <p:pic>
        <p:nvPicPr>
          <p:cNvPr id="4098" name="Picture 2" descr="Jak pěstovat šeřík - ČESKÉSTAVBY.cz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50" y="3794637"/>
            <a:ext cx="3848265" cy="255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Šeříkový rituál + 3 tipy na kouzlení se šeříkem - Tuhý Kořínek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5125"/>
            <a:ext cx="4806513" cy="320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šeřík semena - prodej semen šeříku - kvalitní seme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4551011" cy="455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1309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Violka vonná</a:t>
            </a:r>
          </a:p>
        </p:txBody>
      </p:sp>
      <p:pic>
        <p:nvPicPr>
          <p:cNvPr id="5122" name="Picture 2" descr="Fialky jsou přírodní lék proti kašli a stresu i skvělá pochoutka | Prima  Livi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17" y="1641408"/>
            <a:ext cx="4844552" cy="484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iolka vonná (Viola odorata) | Kytky k jídlu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81" y="1912191"/>
            <a:ext cx="5737315" cy="430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674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Sedmikráska chudobka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59" y="1283584"/>
            <a:ext cx="4797300" cy="2698481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928" y="196430"/>
            <a:ext cx="4377813" cy="2899657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933" y="3096087"/>
            <a:ext cx="7573808" cy="360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628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Jedle bělokorá</a:t>
            </a:r>
          </a:p>
        </p:txBody>
      </p:sp>
      <p:pic>
        <p:nvPicPr>
          <p:cNvPr id="6146" name="Picture 2" descr="Jedle bělokorá :: Aromaterapieabylink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936" y="1222403"/>
            <a:ext cx="4323185" cy="302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Jedle bělokorá (bílá) - Tipy do lesa - Vojenské lesy a statky děte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122" y="693510"/>
            <a:ext cx="3816316" cy="542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Jedle bělokorá | Naturfoto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58" y="3622766"/>
            <a:ext cx="4506201" cy="305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3602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Žito seté</a:t>
            </a:r>
          </a:p>
        </p:txBody>
      </p:sp>
      <p:pic>
        <p:nvPicPr>
          <p:cNvPr id="7170" name="Picture 2" descr="žito seté | Secale cereale :: BOTANICKÁ FOTOGALERI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98" y="1560921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žito seté – Seznam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059" y="311287"/>
            <a:ext cx="4000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Žito seté (Secale cereale) | Pestujeme-cs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816" y="1252901"/>
            <a:ext cx="3396131" cy="452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žito seté | Plants, Dandelion, Flow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61" y="3367587"/>
            <a:ext cx="4491610" cy="301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3109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Ječmen dvouřadý</a:t>
            </a:r>
          </a:p>
        </p:txBody>
      </p:sp>
      <p:pic>
        <p:nvPicPr>
          <p:cNvPr id="8194" name="Picture 2" descr="Hordeum vulgare – ječmen obecný • Pladias: Databáze české flóry a vegetac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558" y="2119901"/>
            <a:ext cx="289001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Ječmen – Wikiped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2" y="1372780"/>
            <a:ext cx="3252917" cy="528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JEČM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959" y="2925129"/>
            <a:ext cx="2291587" cy="305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Obrázek - Hordeum vulgare convar. distichon (ječmen dvouřadý) | BioLib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19204" y="365125"/>
            <a:ext cx="2354695" cy="354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7194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Pšenice obecná</a:t>
            </a:r>
          </a:p>
        </p:txBody>
      </p:sp>
      <p:pic>
        <p:nvPicPr>
          <p:cNvPr id="9218" name="Picture 2" descr="Pšenice setá – Wikipedi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39" y="1522617"/>
            <a:ext cx="3021874" cy="486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šenice obecná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361" y="365125"/>
            <a:ext cx="2678362" cy="357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šenice setá (Triticum aestivum L.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801" y="1192439"/>
            <a:ext cx="2941460" cy="392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fotografický klíč k určování cévnatých rostlin :: BOTANICAL PHOTOGALLE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80" y="4171205"/>
            <a:ext cx="3869324" cy="257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3465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Oves setý</a:t>
            </a:r>
          </a:p>
        </p:txBody>
      </p:sp>
      <p:pic>
        <p:nvPicPr>
          <p:cNvPr id="10242" name="Picture 2" descr="Oves setý | Pěstování, použití, popis, rady a informac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612" y="3783582"/>
            <a:ext cx="4368202" cy="290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Oves setý – Wikipe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53" y="1513431"/>
            <a:ext cx="3042805" cy="500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Oves setý ❤️? - prodej, cena, wikipedia + účinky na stres - StressFix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104" y="161878"/>
            <a:ext cx="6614925" cy="330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Oves setý :: Katčiny bylink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993" y="3612563"/>
            <a:ext cx="2287690" cy="324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8731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Vraní oko čtyřlisté</a:t>
            </a:r>
          </a:p>
        </p:txBody>
      </p:sp>
      <p:pic>
        <p:nvPicPr>
          <p:cNvPr id="11266" name="Picture 2" descr="Vraní oko čtyřlisté | Účinky, použití, recepty, informac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" y="397329"/>
            <a:ext cx="3895291" cy="258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Vraní oko čtyřlisté, otrava vraním okem - příznaky, projevy, symptomy -  Příznaky a projevy nemocí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470" y="1936083"/>
            <a:ext cx="7277530" cy="429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Obrázek - Paris quadrifolia (vraní oko čtyřlisté) | BioLib.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96" y="3526972"/>
            <a:ext cx="3720626" cy="278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3717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Divizna velkokvětá </a:t>
            </a:r>
          </a:p>
        </p:txBody>
      </p:sp>
      <p:pic>
        <p:nvPicPr>
          <p:cNvPr id="12290" name="Picture 2" descr="Semena divizny – Divizna velkokvětá – Verbascum densiflor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04" y="2182676"/>
            <a:ext cx="3608524" cy="360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ivizna velkokvětá - Verbascum densiflorum - semena 0,1 g - Eshop -&gt;  www.rostliny.n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262" y="1584961"/>
            <a:ext cx="3621057" cy="494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Verbascum densiflorum – divizna velkokvětá • Pladias: Databáze české flóry  a veget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703" y="696685"/>
            <a:ext cx="3946703" cy="593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1592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Jitrocel kopinatý</a:t>
            </a:r>
          </a:p>
        </p:txBody>
      </p:sp>
      <p:pic>
        <p:nvPicPr>
          <p:cNvPr id="13314" name="Picture 2" descr="Jitrocel kopinatý - účinky na zdraví, co léčí, použití, užívání, využití -  Bylinky pro všechn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08" y="2058582"/>
            <a:ext cx="4432026" cy="432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Jitrocel kopinatý — Kouzelné bylinky — Česká telev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1" y="186149"/>
            <a:ext cx="5355137" cy="300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Poklady z přírody 84 – Jitrocel | iFauna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83" y="3300898"/>
            <a:ext cx="3207098" cy="346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3566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Řebříček obecný</a:t>
            </a:r>
          </a:p>
        </p:txBody>
      </p:sp>
      <p:pic>
        <p:nvPicPr>
          <p:cNvPr id="14338" name="Picture 2" descr="Řebříček – Wikipedi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3357238" cy="501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horoby řebříčku - Články - Agromanuál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336" y="769713"/>
            <a:ext cx="2764523" cy="276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Řebříček - účinky na zdraví, co léčí, použití, užívání, využití - Bylinky  pro všechn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923" y="4003951"/>
            <a:ext cx="3924638" cy="262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Řebříček obecný (Achillea millefolium) - Herbalista.c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613" y="1027906"/>
            <a:ext cx="3341689" cy="268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1547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Jeřáb ptačí</a:t>
            </a:r>
          </a:p>
        </p:txBody>
      </p:sp>
      <p:pic>
        <p:nvPicPr>
          <p:cNvPr id="15362" name="Picture 2" descr="Jeřáb ptačí - Sorbus aucuparia - SalviaParadise.cz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0" y="1690687"/>
            <a:ext cx="4875575" cy="487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Sorbus aucuparia Edulis - jeřáb ptač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509" y="194648"/>
            <a:ext cx="5416640" cy="360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Jeřáb ptačí – Wikiped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30" y="4284299"/>
            <a:ext cx="3273304" cy="243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588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Řepka olejka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2" y="527696"/>
            <a:ext cx="3593372" cy="4791164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31" y="3896671"/>
            <a:ext cx="4381137" cy="2466156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895" y="727356"/>
            <a:ext cx="3489378" cy="5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884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Rozrazil rezekvítek</a:t>
            </a:r>
          </a:p>
        </p:txBody>
      </p:sp>
      <p:pic>
        <p:nvPicPr>
          <p:cNvPr id="16386" name="Picture 2" descr="Fotografie „Rozrazil rezekvítek (Veronica chamaedrys), lidově bouřka.....“  | Galerie Megapixe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12" y="87585"/>
            <a:ext cx="4809308" cy="320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Obrázek - Veronica chamaedrys (rozrazil rezekvítek) | BioLib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526" y="3438434"/>
            <a:ext cx="4796246" cy="319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rozrazil rezekvítek | Záhoran očima dět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" y="1298734"/>
            <a:ext cx="4002898" cy="533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541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023F4B-20A4-4236-B8F0-4854A567C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Pryšec chvojka</a:t>
            </a:r>
          </a:p>
        </p:txBody>
      </p:sp>
      <p:pic>
        <p:nvPicPr>
          <p:cNvPr id="1026" name="Picture 2" descr="Pryšec chvojka - Euphorbia cyparissias | Zahradnictví FLOS">
            <a:extLst>
              <a:ext uri="{FF2B5EF4-FFF2-40B4-BE49-F238E27FC236}">
                <a16:creationId xmlns:a16="http://schemas.microsoft.com/office/drawing/2014/main" id="{C4FB33CD-661B-4A0C-8165-230E483944C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33" y="2721769"/>
            <a:ext cx="3824287" cy="28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yšec chvojka (chvojkový) | Témata">
            <a:extLst>
              <a:ext uri="{FF2B5EF4-FFF2-40B4-BE49-F238E27FC236}">
                <a16:creationId xmlns:a16="http://schemas.microsoft.com/office/drawing/2014/main" id="{AFE18495-BE52-425A-BEFB-715C37153B4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2" y="638969"/>
            <a:ext cx="1595966" cy="286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yšec chvojka">
            <a:extLst>
              <a:ext uri="{FF2B5EF4-FFF2-40B4-BE49-F238E27FC236}">
                <a16:creationId xmlns:a16="http://schemas.microsoft.com/office/drawing/2014/main" id="{C4219754-A4D1-4EB4-9818-2ADBFCA88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55" y="1923931"/>
            <a:ext cx="5276038" cy="395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6374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CA9B09-DD81-46CE-A6F3-192D7BD53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400" y="365125"/>
            <a:ext cx="7645400" cy="1325563"/>
          </a:xfrm>
        </p:spPr>
        <p:txBody>
          <a:bodyPr/>
          <a:lstStyle/>
          <a:p>
            <a:r>
              <a:rPr lang="cs-CZ" b="1" dirty="0"/>
              <a:t>Mateřídouška obecná</a:t>
            </a:r>
          </a:p>
        </p:txBody>
      </p:sp>
      <p:pic>
        <p:nvPicPr>
          <p:cNvPr id="2052" name="Picture 4" descr="Mateřídouška: Jak pěstovat bylinu proti nespavosti i aromatické koření |  Prima Living">
            <a:extLst>
              <a:ext uri="{FF2B5EF4-FFF2-40B4-BE49-F238E27FC236}">
                <a16:creationId xmlns:a16="http://schemas.microsoft.com/office/drawing/2014/main" id="{EF90E69E-DC38-4AA0-82FF-FD76B657062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928" y="2879196"/>
            <a:ext cx="5670315" cy="36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teřídouška obecná - Thymus vulgaris L - PŘÍRODA.cz">
            <a:extLst>
              <a:ext uri="{FF2B5EF4-FFF2-40B4-BE49-F238E27FC236}">
                <a16:creationId xmlns:a16="http://schemas.microsoft.com/office/drawing/2014/main" id="{CC95A6F5-B18A-415F-8A10-2AB29478484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748" y="365125"/>
            <a:ext cx="310202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teřídouška obecná (Thymus vulgaris) - Herbalista.cz">
            <a:extLst>
              <a:ext uri="{FF2B5EF4-FFF2-40B4-BE49-F238E27FC236}">
                <a16:creationId xmlns:a16="http://schemas.microsoft.com/office/drawing/2014/main" id="{41E342BF-26DE-470B-8DCA-E10E53D7A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20" y="369624"/>
            <a:ext cx="2857404" cy="288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6928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7170CF-0D96-408C-8BFA-1C06EF876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666" y="365125"/>
            <a:ext cx="6443133" cy="1325563"/>
          </a:xfrm>
        </p:spPr>
        <p:txBody>
          <a:bodyPr/>
          <a:lstStyle/>
          <a:p>
            <a:r>
              <a:rPr lang="cs-CZ" b="1" dirty="0"/>
              <a:t>Topol osika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024220-A641-419D-B7E0-DF551EE75F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Topol osika – Wikipedie">
            <a:extLst>
              <a:ext uri="{FF2B5EF4-FFF2-40B4-BE49-F238E27FC236}">
                <a16:creationId xmlns:a16="http://schemas.microsoft.com/office/drawing/2014/main" id="{0E0C2288-B06E-474E-B52E-10668BDFD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27" y="1303867"/>
            <a:ext cx="3104444" cy="465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opol osika - Populus tremula | Zahradnictví FLOS">
            <a:extLst>
              <a:ext uri="{FF2B5EF4-FFF2-40B4-BE49-F238E27FC236}">
                <a16:creationId xmlns:a16="http://schemas.microsoft.com/office/drawing/2014/main" id="{32BCADDC-A907-43B6-8941-788ED6D87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497" y="2814627"/>
            <a:ext cx="5181600" cy="388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opol osika Populus tremula | Blanokřídlí v Praze">
            <a:extLst>
              <a:ext uri="{FF2B5EF4-FFF2-40B4-BE49-F238E27FC236}">
                <a16:creationId xmlns:a16="http://schemas.microsoft.com/office/drawing/2014/main" id="{091A3E56-2B89-44D4-B4DB-AEA0649772B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793" y="40306"/>
            <a:ext cx="3349280" cy="252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4984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03991A-3C0E-42BD-80B8-5E859D2FE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Tis červený</a:t>
            </a:r>
          </a:p>
        </p:txBody>
      </p:sp>
      <p:pic>
        <p:nvPicPr>
          <p:cNvPr id="4098" name="Picture 2" descr="Tis červený. Strom smrti, který vydrží věky - ČESKÉSTAVBY.cz">
            <a:extLst>
              <a:ext uri="{FF2B5EF4-FFF2-40B4-BE49-F238E27FC236}">
                <a16:creationId xmlns:a16="http://schemas.microsoft.com/office/drawing/2014/main" id="{D7935640-6998-4A8B-96AF-629AFDEACE4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58" y="1947333"/>
            <a:ext cx="5671742" cy="378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is červený - Taxus baccata SAZENICE :: LEVNE ROSTLINY . CZ">
            <a:extLst>
              <a:ext uri="{FF2B5EF4-FFF2-40B4-BE49-F238E27FC236}">
                <a16:creationId xmlns:a16="http://schemas.microsoft.com/office/drawing/2014/main" id="{AD24AAD2-022C-48C1-A2EF-06C0457E931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4" y="778933"/>
            <a:ext cx="4733925" cy="513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893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3F5FED-9936-4AE5-BBB5-F03093154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Šťovík obecný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8AB3404-F729-449E-9414-8F5FF5865C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Šťovík obecný | Témata">
            <a:extLst>
              <a:ext uri="{FF2B5EF4-FFF2-40B4-BE49-F238E27FC236}">
                <a16:creationId xmlns:a16="http://schemas.microsoft.com/office/drawing/2014/main" id="{D3BD5EFE-6889-4189-969A-49706232F41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793" y="140494"/>
            <a:ext cx="163068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erbář Wendys - Rumex acetosella - šťovík menší">
            <a:extLst>
              <a:ext uri="{FF2B5EF4-FFF2-40B4-BE49-F238E27FC236}">
                <a16:creationId xmlns:a16="http://schemas.microsoft.com/office/drawing/2014/main" id="{BAB11173-441C-47D3-9276-9507CF249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02" y="1690688"/>
            <a:ext cx="3780631" cy="504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Šťovík slaví comeback! Jak pěstovat a jíst překvapivě dobrou a zdravou  zeleninu | Prima Living">
            <a:extLst>
              <a:ext uri="{FF2B5EF4-FFF2-40B4-BE49-F238E27FC236}">
                <a16:creationId xmlns:a16="http://schemas.microsoft.com/office/drawing/2014/main" id="{D59F8955-DF30-4FF6-B711-76C8C11DF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793" y="2586196"/>
            <a:ext cx="6945207" cy="390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4826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745984-7719-41F8-ADE2-16646D58B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Hloh obecný</a:t>
            </a:r>
          </a:p>
        </p:txBody>
      </p:sp>
      <p:pic>
        <p:nvPicPr>
          <p:cNvPr id="7170" name="Picture 2" descr="Hloh obecný poslouží vaší zahradě hned několikrát - Magazinzahrada.cz">
            <a:extLst>
              <a:ext uri="{FF2B5EF4-FFF2-40B4-BE49-F238E27FC236}">
                <a16:creationId xmlns:a16="http://schemas.microsoft.com/office/drawing/2014/main" id="{4803132E-6ECB-435C-8156-91B646F1D06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135466"/>
            <a:ext cx="4283015" cy="240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1000 semi Singleseed Hawthorn Tree, Crataegus monogyna : Amazon.it:  Giardino e giardinaggio">
            <a:extLst>
              <a:ext uri="{FF2B5EF4-FFF2-40B4-BE49-F238E27FC236}">
                <a16:creationId xmlns:a16="http://schemas.microsoft.com/office/drawing/2014/main" id="{E2E38F76-0C7F-4799-9666-C4EFA9308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6" y="1690688"/>
            <a:ext cx="4460875" cy="446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Zdravý hloh - sbíráme v květnu, plody v říjnu">
            <a:extLst>
              <a:ext uri="{FF2B5EF4-FFF2-40B4-BE49-F238E27FC236}">
                <a16:creationId xmlns:a16="http://schemas.microsoft.com/office/drawing/2014/main" id="{508D6CFF-0D18-4856-A1BE-469BEF2608A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2886650"/>
            <a:ext cx="5240905" cy="349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9255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7FCA0E-87FD-4DA0-A0F0-3B20ACA6D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Violka rolní</a:t>
            </a:r>
          </a:p>
        </p:txBody>
      </p:sp>
      <p:pic>
        <p:nvPicPr>
          <p:cNvPr id="8194" name="Picture 2" descr="Obrázek - Viola arvensis (violka rolní) | BioLib.cz">
            <a:extLst>
              <a:ext uri="{FF2B5EF4-FFF2-40B4-BE49-F238E27FC236}">
                <a16:creationId xmlns:a16="http://schemas.microsoft.com/office/drawing/2014/main" id="{9C5A1F85-C1DE-46DC-AC89-A28BE9A8592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34" y="1825625"/>
            <a:ext cx="5181600" cy="388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Obrázek - Viola arvensis (violka rolní) | BioLib.cz">
            <a:extLst>
              <a:ext uri="{FF2B5EF4-FFF2-40B4-BE49-F238E27FC236}">
                <a16:creationId xmlns:a16="http://schemas.microsoft.com/office/drawing/2014/main" id="{1E20114E-9260-416C-A1DC-DCF122D0D1D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712" y="1269001"/>
            <a:ext cx="4478865" cy="309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Viola_arvensis.jpg">
            <a:extLst>
              <a:ext uri="{FF2B5EF4-FFF2-40B4-BE49-F238E27FC236}">
                <a16:creationId xmlns:a16="http://schemas.microsoft.com/office/drawing/2014/main" id="{1D171D77-2A61-4B7F-9398-36DC59E90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2" y="571500"/>
            <a:ext cx="32289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7704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8950CB-C5DF-4875-8EF0-E5B688B65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Pryskyřník prudký</a:t>
            </a:r>
          </a:p>
        </p:txBody>
      </p:sp>
      <p:pic>
        <p:nvPicPr>
          <p:cNvPr id="9218" name="Picture 2" descr="Pryskyřník prudký | Témata">
            <a:extLst>
              <a:ext uri="{FF2B5EF4-FFF2-40B4-BE49-F238E27FC236}">
                <a16:creationId xmlns:a16="http://schemas.microsoft.com/office/drawing/2014/main" id="{FAB5847F-43C7-4452-AD75-C9A15F9D740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7" y="1986226"/>
            <a:ext cx="3258453" cy="491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Obrázek - Ranunculus acris subsp. acris (pryskyřník prudký pravý) |  BioLib.cz">
            <a:extLst>
              <a:ext uri="{FF2B5EF4-FFF2-40B4-BE49-F238E27FC236}">
                <a16:creationId xmlns:a16="http://schemas.microsoft.com/office/drawing/2014/main" id="{F35997D1-F655-4A59-9FEB-3171F72C0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018" y="1305190"/>
            <a:ext cx="6089716" cy="487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232CF6A4-80CF-4091-B4E0-3DCC9063BA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51885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5DE245-5BDA-498F-8FE1-C9D80E1BD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Jasan ztepilý</a:t>
            </a:r>
          </a:p>
        </p:txBody>
      </p:sp>
      <p:pic>
        <p:nvPicPr>
          <p:cNvPr id="10242" name="Picture 2" descr="Jasan - účinky na zdraví, co léčí, použití, užívání, využití - Bylinky pro  všechny">
            <a:extLst>
              <a:ext uri="{FF2B5EF4-FFF2-40B4-BE49-F238E27FC236}">
                <a16:creationId xmlns:a16="http://schemas.microsoft.com/office/drawing/2014/main" id="{8A8423FC-AF5B-4C83-90AB-7CA9697DDFF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" y="2045494"/>
            <a:ext cx="6174539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Jasan ztepilý — Kouzelné bylinky — Česká televize">
            <a:extLst>
              <a:ext uri="{FF2B5EF4-FFF2-40B4-BE49-F238E27FC236}">
                <a16:creationId xmlns:a16="http://schemas.microsoft.com/office/drawing/2014/main" id="{6E1F3B07-4E83-4C03-AC52-777F4D0BAC6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466" y="1405467"/>
            <a:ext cx="5080001" cy="44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552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Sněženka podsněžník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685" y="3291387"/>
            <a:ext cx="3330678" cy="333067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224" y="117987"/>
            <a:ext cx="5181600" cy="2926262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6" y="1690688"/>
            <a:ext cx="5860024" cy="439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539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747576-9DED-40F8-B819-E5A284431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Křen selský</a:t>
            </a:r>
          </a:p>
        </p:txBody>
      </p:sp>
      <p:pic>
        <p:nvPicPr>
          <p:cNvPr id="11266" name="Picture 2" descr="Víte, jak pěstovat křen? - Magazinzahrada.cz">
            <a:extLst>
              <a:ext uri="{FF2B5EF4-FFF2-40B4-BE49-F238E27FC236}">
                <a16:creationId xmlns:a16="http://schemas.microsoft.com/office/drawing/2014/main" id="{1B2B8E09-07FC-489C-A9C6-6EA91FC6CDD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10" y="1352022"/>
            <a:ext cx="4284623" cy="240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Křen selský – Wikipedie">
            <a:extLst>
              <a:ext uri="{FF2B5EF4-FFF2-40B4-BE49-F238E27FC236}">
                <a16:creationId xmlns:a16="http://schemas.microsoft.com/office/drawing/2014/main" id="{530E2461-908E-4949-9EA9-04322A6B5C2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149" y="1027906"/>
            <a:ext cx="3877270" cy="516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Křen: zázrak v boji proti nemocem. Jak s ním správně nakládat? |  iReceptář.cz">
            <a:extLst>
              <a:ext uri="{FF2B5EF4-FFF2-40B4-BE49-F238E27FC236}">
                <a16:creationId xmlns:a16="http://schemas.microsoft.com/office/drawing/2014/main" id="{8125D12A-5B99-48CE-9947-43F58F58F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867" y="3984645"/>
            <a:ext cx="4812242" cy="270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0186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24BCD-4E13-4C9F-AB4F-1D5E762F8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Olše lepkavá</a:t>
            </a:r>
          </a:p>
        </p:txBody>
      </p:sp>
      <p:pic>
        <p:nvPicPr>
          <p:cNvPr id="12290" name="Picture 2" descr="indi">
            <a:extLst>
              <a:ext uri="{FF2B5EF4-FFF2-40B4-BE49-F238E27FC236}">
                <a16:creationId xmlns:a16="http://schemas.microsoft.com/office/drawing/2014/main" id="{A22DB111-280D-4286-9E0D-0CC0FBDBE2A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0" y="1825625"/>
            <a:ext cx="4908588" cy="369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Olše lepkavá Alnus glutinosa">
            <a:extLst>
              <a:ext uri="{FF2B5EF4-FFF2-40B4-BE49-F238E27FC236}">
                <a16:creationId xmlns:a16="http://schemas.microsoft.com/office/drawing/2014/main" id="{DDF7D63F-5FC1-4494-977A-01AA616D4BD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65125"/>
            <a:ext cx="5181600" cy="55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5121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18DEA1-1A36-4439-B216-EF1A0415E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Bez černý</a:t>
            </a:r>
          </a:p>
        </p:txBody>
      </p:sp>
      <p:pic>
        <p:nvPicPr>
          <p:cNvPr id="17410" name="Picture 2" descr="Černý bez: Kdy kvete a jak ho využít">
            <a:extLst>
              <a:ext uri="{FF2B5EF4-FFF2-40B4-BE49-F238E27FC236}">
                <a16:creationId xmlns:a16="http://schemas.microsoft.com/office/drawing/2014/main" id="{E1289C29-1D98-4880-95E7-737A0A33DE5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33363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Bez černý na zahradě: užitkové a dekorativní odrůdy | iReceptář.cz">
            <a:extLst>
              <a:ext uri="{FF2B5EF4-FFF2-40B4-BE49-F238E27FC236}">
                <a16:creationId xmlns:a16="http://schemas.microsoft.com/office/drawing/2014/main" id="{82CE24CD-553F-4621-BF74-C55680B62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9" y="3279775"/>
            <a:ext cx="600075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Šlechtěné bezy pro okrasné zahrady - Magazinzahrada.cz">
            <a:extLst>
              <a:ext uri="{FF2B5EF4-FFF2-40B4-BE49-F238E27FC236}">
                <a16:creationId xmlns:a16="http://schemas.microsoft.com/office/drawing/2014/main" id="{0995284F-B5EF-42C6-BF42-8BA1768BE16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09218"/>
            <a:ext cx="4634442" cy="260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3082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BDCEBF-BF12-4F8D-A5EF-7B33115E2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Ostružník křovitý</a:t>
            </a:r>
          </a:p>
        </p:txBody>
      </p:sp>
      <p:pic>
        <p:nvPicPr>
          <p:cNvPr id="13314" name="Picture 2" descr="Herbář rostlin - Léčivé byliny: Ostružiník křovitý /Rubus fruticosus/">
            <a:extLst>
              <a:ext uri="{FF2B5EF4-FFF2-40B4-BE49-F238E27FC236}">
                <a16:creationId xmlns:a16="http://schemas.microsoft.com/office/drawing/2014/main" id="{D9EFAEE8-C551-41E3-BF2F-FD015D0FA6E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08" y="1825625"/>
            <a:ext cx="4526492" cy="339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Ostružiník křovitý - Bylinky.info">
            <a:extLst>
              <a:ext uri="{FF2B5EF4-FFF2-40B4-BE49-F238E27FC236}">
                <a16:creationId xmlns:a16="http://schemas.microsoft.com/office/drawing/2014/main" id="{C78CF5F0-64C1-4631-B51B-611959118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492" y="53975"/>
            <a:ext cx="47244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Ostružiník křovitý | Přírodní kosmetika Velehrad">
            <a:extLst>
              <a:ext uri="{FF2B5EF4-FFF2-40B4-BE49-F238E27FC236}">
                <a16:creationId xmlns:a16="http://schemas.microsoft.com/office/drawing/2014/main" id="{F152481D-9381-45B2-B09F-D27B357AF4C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123" y="3815027"/>
            <a:ext cx="3790744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2770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B39BE-D78A-43D9-8779-DA81875FA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066" y="365125"/>
            <a:ext cx="8576733" cy="1325563"/>
          </a:xfrm>
        </p:spPr>
        <p:txBody>
          <a:bodyPr/>
          <a:lstStyle/>
          <a:p>
            <a:r>
              <a:rPr lang="cs-CZ" b="1" dirty="0"/>
              <a:t>Přeslička rolní</a:t>
            </a:r>
          </a:p>
        </p:txBody>
      </p:sp>
      <p:pic>
        <p:nvPicPr>
          <p:cNvPr id="14338" name="Picture 2" descr="Přeslička rolní | Témata">
            <a:extLst>
              <a:ext uri="{FF2B5EF4-FFF2-40B4-BE49-F238E27FC236}">
                <a16:creationId xmlns:a16="http://schemas.microsoft.com/office/drawing/2014/main" id="{73D5BF8C-8939-4D11-A86A-9506A77776C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09" y="470348"/>
            <a:ext cx="2074753" cy="29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Jaké látky obsahuje přeslička, kde, kdy a co sbírat? - Lékárna.cz">
            <a:extLst>
              <a:ext uri="{FF2B5EF4-FFF2-40B4-BE49-F238E27FC236}">
                <a16:creationId xmlns:a16="http://schemas.microsoft.com/office/drawing/2014/main" id="{0E016419-0800-4E85-9B69-7E503CAD1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962" y="2504627"/>
            <a:ext cx="5619121" cy="374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Přeslička rolní - jarní lodyha | Naturfoto.cz">
            <a:extLst>
              <a:ext uri="{FF2B5EF4-FFF2-40B4-BE49-F238E27FC236}">
                <a16:creationId xmlns:a16="http://schemas.microsoft.com/office/drawing/2014/main" id="{15540C7E-7706-4B25-A0A3-77512326D2C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691" y="711200"/>
            <a:ext cx="3518872" cy="485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0859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C33368-6365-448F-A654-11F49DC79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b="1" dirty="0"/>
              <a:t>Vlaštovičník větší  </a:t>
            </a:r>
          </a:p>
        </p:txBody>
      </p:sp>
      <p:pic>
        <p:nvPicPr>
          <p:cNvPr id="15364" name="Picture 4" descr="Vlaštovičník větší">
            <a:extLst>
              <a:ext uri="{FF2B5EF4-FFF2-40B4-BE49-F238E27FC236}">
                <a16:creationId xmlns:a16="http://schemas.microsoft.com/office/drawing/2014/main" id="{15119DDD-4912-4F8C-901A-7AAF0CF4104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267" y="0"/>
            <a:ext cx="38004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Vlaštovičník - účinky na zdraví, co léčí, použití, užívání, využití -  Bylinky pro všechny">
            <a:extLst>
              <a:ext uri="{FF2B5EF4-FFF2-40B4-BE49-F238E27FC236}">
                <a16:creationId xmlns:a16="http://schemas.microsoft.com/office/drawing/2014/main" id="{782A0399-6770-4258-B4D2-B46129549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10" y="1762126"/>
            <a:ext cx="5979381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Vlaštovičník - účinky na zdraví, co léčí, použití, užívání, využití -  Bylinky pro všechny">
            <a:extLst>
              <a:ext uri="{FF2B5EF4-FFF2-40B4-BE49-F238E27FC236}">
                <a16:creationId xmlns:a16="http://schemas.microsoft.com/office/drawing/2014/main" id="{6F14E0E8-F68B-4643-A7D3-B527C6F9281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621" y="2857500"/>
            <a:ext cx="2765179" cy="37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702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B8EA83-155B-474C-B136-AA6D8C82B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Javor klen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1721931-2EC7-467C-8860-E597D7A0F8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ACER PSEUDOPLATANUS L. – javor klen / javor horský | BOTANY.cz">
            <a:extLst>
              <a:ext uri="{FF2B5EF4-FFF2-40B4-BE49-F238E27FC236}">
                <a16:creationId xmlns:a16="http://schemas.microsoft.com/office/drawing/2014/main" id="{769DDD1E-8586-4B09-9273-B39C509BDB5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21" y="1690688"/>
            <a:ext cx="3597485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ACER PSEUDOPLATANUS L. – javor klen / javor horský | BOTANY.cz">
            <a:extLst>
              <a:ext uri="{FF2B5EF4-FFF2-40B4-BE49-F238E27FC236}">
                <a16:creationId xmlns:a16="http://schemas.microsoft.com/office/drawing/2014/main" id="{75F0FB64-6879-4B97-9DA2-3B06C7D46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13" y="0"/>
            <a:ext cx="4351866" cy="32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Fotografie javor klen - květy, květenství | Zahrada-cs.com">
            <a:extLst>
              <a:ext uri="{FF2B5EF4-FFF2-40B4-BE49-F238E27FC236}">
                <a16:creationId xmlns:a16="http://schemas.microsoft.com/office/drawing/2014/main" id="{D93F67F2-B50B-43C1-97C5-7ED7D694C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20" y="3456001"/>
            <a:ext cx="4351866" cy="326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3265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B0F02F-26D8-4D6B-B81C-A03A9D791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Brusnice borůvka</a:t>
            </a:r>
          </a:p>
        </p:txBody>
      </p:sp>
      <p:pic>
        <p:nvPicPr>
          <p:cNvPr id="18434" name="Picture 2" descr="Brusnice borůvka – Wikipedie">
            <a:extLst>
              <a:ext uri="{FF2B5EF4-FFF2-40B4-BE49-F238E27FC236}">
                <a16:creationId xmlns:a16="http://schemas.microsoft.com/office/drawing/2014/main" id="{2A2E8879-5DE8-4043-9D57-0B6DCAB10E1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66" y="2235201"/>
            <a:ext cx="5392768" cy="359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Brusnice borůvka | Naturfoto.cz">
            <a:extLst>
              <a:ext uri="{FF2B5EF4-FFF2-40B4-BE49-F238E27FC236}">
                <a16:creationId xmlns:a16="http://schemas.microsoft.com/office/drawing/2014/main" id="{11520287-D480-411A-AFBA-5AACE4E7F14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996" y="965200"/>
            <a:ext cx="5596638" cy="527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2989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C658F8-DEC3-4064-A043-E27E4A324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Kontryhel obecný</a:t>
            </a:r>
          </a:p>
        </p:txBody>
      </p:sp>
      <p:pic>
        <p:nvPicPr>
          <p:cNvPr id="19458" name="Picture 2" descr="Kontryhel obecný | Prima nápady">
            <a:extLst>
              <a:ext uri="{FF2B5EF4-FFF2-40B4-BE49-F238E27FC236}">
                <a16:creationId xmlns:a16="http://schemas.microsoft.com/office/drawing/2014/main" id="{65D653CA-CAFA-4A84-AC9C-277277DFC6F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22" y="2218267"/>
            <a:ext cx="5759778" cy="379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Kontryhel obecný | LEROS - Bylinná harmonie">
            <a:extLst>
              <a:ext uri="{FF2B5EF4-FFF2-40B4-BE49-F238E27FC236}">
                <a16:creationId xmlns:a16="http://schemas.microsoft.com/office/drawing/2014/main" id="{5DB86A6C-29BB-496E-BDBF-90467640436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31" y="880533"/>
            <a:ext cx="5296430" cy="529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1057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C1BCBE-ABED-4CFE-9885-141A3993D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Svízel přítula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31DB431-B8B9-417E-A730-BF247A9171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Svízel přítula | Účinky, použití, recepty a informace">
            <a:extLst>
              <a:ext uri="{FF2B5EF4-FFF2-40B4-BE49-F238E27FC236}">
                <a16:creationId xmlns:a16="http://schemas.microsoft.com/office/drawing/2014/main" id="{8760A561-A8FE-4EE9-B28B-F489C705E6B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32" y="1288786"/>
            <a:ext cx="4084935" cy="271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uchařka ze Svatojánu: SVÍZEL PŘÍTULA">
            <a:extLst>
              <a:ext uri="{FF2B5EF4-FFF2-40B4-BE49-F238E27FC236}">
                <a16:creationId xmlns:a16="http://schemas.microsoft.com/office/drawing/2014/main" id="{A97E774E-810F-4700-8363-9F2D81072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218" y="384704"/>
            <a:ext cx="5353050" cy="3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vízel přítula - ceskestredohori.cz">
            <a:extLst>
              <a:ext uri="{FF2B5EF4-FFF2-40B4-BE49-F238E27FC236}">
                <a16:creationId xmlns:a16="http://schemas.microsoft.com/office/drawing/2014/main" id="{E8DB50E6-C451-4133-997E-7AF5FE612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993" y="4136231"/>
            <a:ext cx="4084934" cy="249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610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Bledule jarní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672" y="115094"/>
            <a:ext cx="4841328" cy="363099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4" y="1466273"/>
            <a:ext cx="5181600" cy="3890169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01670"/>
            <a:ext cx="3879389" cy="290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8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Sasanka hajní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802" y="619125"/>
            <a:ext cx="2143125" cy="214312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67" y="2378894"/>
            <a:ext cx="3805834" cy="435133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297" y="560438"/>
            <a:ext cx="4535129" cy="604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95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b="1" dirty="0"/>
              <a:t>Smolnička obecná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26" y="188146"/>
            <a:ext cx="4428605" cy="3321454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645" y="1540833"/>
            <a:ext cx="3389671" cy="5084507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05" y="3675344"/>
            <a:ext cx="5665840" cy="294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7817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144</Words>
  <Application>Microsoft Office PowerPoint</Application>
  <PresentationFormat>Širokoúhlá obrazovka</PresentationFormat>
  <Paragraphs>69</Paragraphs>
  <Slides>69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3" baseType="lpstr">
      <vt:lpstr>Arial</vt:lpstr>
      <vt:lpstr>Calibri</vt:lpstr>
      <vt:lpstr>Calibri Light</vt:lpstr>
      <vt:lpstr>Motiv Office</vt:lpstr>
      <vt:lpstr>Smetanka lékařská - pampeliška</vt:lpstr>
      <vt:lpstr>          Podběl lékařský</vt:lpstr>
      <vt:lpstr>Kopretina bílá</vt:lpstr>
      <vt:lpstr>Sedmikráska chudobka</vt:lpstr>
      <vt:lpstr>Řepka olejka</vt:lpstr>
      <vt:lpstr>Sněženka podsněžník</vt:lpstr>
      <vt:lpstr>Bledule jarní</vt:lpstr>
      <vt:lpstr>Sasanka hajní</vt:lpstr>
      <vt:lpstr>Smolnička obecná</vt:lpstr>
      <vt:lpstr>Pomněnka bahenní</vt:lpstr>
      <vt:lpstr>Růže šípková</vt:lpstr>
      <vt:lpstr>Bříza bělokorá</vt:lpstr>
      <vt:lpstr>Vrba jíva</vt:lpstr>
      <vt:lpstr>Čekanka obecná</vt:lpstr>
      <vt:lpstr>Jírovec maďal</vt:lpstr>
      <vt:lpstr>       Mák vlčí</vt:lpstr>
      <vt:lpstr>Chrpa modrá</vt:lpstr>
      <vt:lpstr>Konvalinka vonná</vt:lpstr>
      <vt:lpstr>Javor mléč</vt:lpstr>
      <vt:lpstr>Dub letní</vt:lpstr>
      <vt:lpstr>Kopřiva dvoudomá</vt:lpstr>
      <vt:lpstr>Hluchavka bílá</vt:lpstr>
      <vt:lpstr>Kohoutek luční</vt:lpstr>
      <vt:lpstr>Jetel luční  </vt:lpstr>
      <vt:lpstr>Jetel plazivý</vt:lpstr>
      <vt:lpstr>Zvonek rozkladitý</vt:lpstr>
      <vt:lpstr>Lípa srdčitá</vt:lpstr>
      <vt:lpstr>Penízek rolní</vt:lpstr>
      <vt:lpstr>Líska obecná</vt:lpstr>
      <vt:lpstr>Kokoška pastuší tobolka</vt:lpstr>
      <vt:lpstr>Blatouch bahenní</vt:lpstr>
      <vt:lpstr>Borovice lesní</vt:lpstr>
      <vt:lpstr>Buk lesní</vt:lpstr>
      <vt:lpstr>Smrk ztepilý</vt:lpstr>
      <vt:lpstr>Modřín opadavý</vt:lpstr>
      <vt:lpstr>Jahodník obecný</vt:lpstr>
      <vt:lpstr>Ostružiník maliník</vt:lpstr>
      <vt:lpstr>Šeřík obecný</vt:lpstr>
      <vt:lpstr>Violka vonná</vt:lpstr>
      <vt:lpstr>Jedle bělokorá</vt:lpstr>
      <vt:lpstr>Žito seté</vt:lpstr>
      <vt:lpstr>Ječmen dvouřadý</vt:lpstr>
      <vt:lpstr>Pšenice obecná</vt:lpstr>
      <vt:lpstr>Oves setý</vt:lpstr>
      <vt:lpstr>Vraní oko čtyřlisté</vt:lpstr>
      <vt:lpstr>Divizna velkokvětá </vt:lpstr>
      <vt:lpstr>Jitrocel kopinatý</vt:lpstr>
      <vt:lpstr>Řebříček obecný</vt:lpstr>
      <vt:lpstr>Jeřáb ptačí</vt:lpstr>
      <vt:lpstr>Rozrazil rezekvítek</vt:lpstr>
      <vt:lpstr>Pryšec chvojka</vt:lpstr>
      <vt:lpstr>Mateřídouška obecná</vt:lpstr>
      <vt:lpstr>Topol osika</vt:lpstr>
      <vt:lpstr>Tis červený</vt:lpstr>
      <vt:lpstr>Šťovík obecný</vt:lpstr>
      <vt:lpstr>Hloh obecný</vt:lpstr>
      <vt:lpstr>Violka rolní</vt:lpstr>
      <vt:lpstr>Pryskyřník prudký</vt:lpstr>
      <vt:lpstr>Jasan ztepilý</vt:lpstr>
      <vt:lpstr>Křen selský</vt:lpstr>
      <vt:lpstr>Olše lepkavá</vt:lpstr>
      <vt:lpstr>Bez černý</vt:lpstr>
      <vt:lpstr>Ostružník křovitý</vt:lpstr>
      <vt:lpstr>Přeslička rolní</vt:lpstr>
      <vt:lpstr>Vlaštovičník větší  </vt:lpstr>
      <vt:lpstr>Javor klen</vt:lpstr>
      <vt:lpstr>Brusnice borůvka</vt:lpstr>
      <vt:lpstr>Kontryhel obecný</vt:lpstr>
      <vt:lpstr>Svízel přítula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Smetanka lékařská - pampeliška</dc:title>
  <dc:creator>Petra Drápelová</dc:creator>
  <cp:lastModifiedBy>Petra Drápelová</cp:lastModifiedBy>
  <cp:revision>24</cp:revision>
  <dcterms:created xsi:type="dcterms:W3CDTF">2023-02-09T18:24:46Z</dcterms:created>
  <dcterms:modified xsi:type="dcterms:W3CDTF">2023-04-20T11:42:04Z</dcterms:modified>
</cp:coreProperties>
</file>